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7" r:id="rId4"/>
    <p:sldMasterId id="2147483700" r:id="rId5"/>
    <p:sldMasterId id="2147483713" r:id="rId6"/>
    <p:sldMasterId id="2147483726" r:id="rId7"/>
    <p:sldMasterId id="2147483739" r:id="rId8"/>
  </p:sldMasterIdLst>
  <p:notesMasterIdLst>
    <p:notesMasterId r:id="rId68"/>
  </p:notesMasterIdLst>
  <p:sldIdLst>
    <p:sldId id="259" r:id="rId9"/>
    <p:sldId id="260" r:id="rId10"/>
    <p:sldId id="269" r:id="rId11"/>
    <p:sldId id="262" r:id="rId12"/>
    <p:sldId id="263" r:id="rId13"/>
    <p:sldId id="264" r:id="rId14"/>
    <p:sldId id="265" r:id="rId15"/>
    <p:sldId id="268" r:id="rId16"/>
    <p:sldId id="270" r:id="rId17"/>
    <p:sldId id="271" r:id="rId18"/>
    <p:sldId id="272" r:id="rId19"/>
    <p:sldId id="278" r:id="rId20"/>
    <p:sldId id="273" r:id="rId21"/>
    <p:sldId id="275" r:id="rId22"/>
    <p:sldId id="285" r:id="rId23"/>
    <p:sldId id="274" r:id="rId24"/>
    <p:sldId id="279" r:id="rId25"/>
    <p:sldId id="280" r:id="rId26"/>
    <p:sldId id="282" r:id="rId27"/>
    <p:sldId id="281" r:id="rId28"/>
    <p:sldId id="283" r:id="rId29"/>
    <p:sldId id="284" r:id="rId30"/>
    <p:sldId id="286" r:id="rId31"/>
    <p:sldId id="287"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353DC-953B-4564-82F2-C097B5544D6A}" type="datetimeFigureOut">
              <a:rPr lang="en-US" smtClean="0"/>
              <a:t>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1E983-1287-4E51-9782-4A85A49B99D0}" type="slidenum">
              <a:rPr lang="en-US" smtClean="0"/>
              <a:t>‹#›</a:t>
            </a:fld>
            <a:endParaRPr lang="en-US"/>
          </a:p>
        </p:txBody>
      </p:sp>
    </p:spTree>
    <p:extLst>
      <p:ext uri="{BB962C8B-B14F-4D97-AF65-F5344CB8AC3E}">
        <p14:creationId xmlns:p14="http://schemas.microsoft.com/office/powerpoint/2010/main" val="25574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D397D9B-5645-414D-BDE8-411B820B1912}" type="slidenum">
              <a:rPr lang="en-US" altLang="en-US" smtClean="0"/>
              <a:pPr eaLnBrk="1" hangingPunct="1">
                <a:spcBef>
                  <a:spcPct val="0"/>
                </a:spcBef>
              </a:pPr>
              <a:t>5</a:t>
            </a:fld>
            <a:endParaRPr lang="en-US" alt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charset="0"/>
              </a:rPr>
              <a:t>“ As one matures chronologically, what other signs of growth are apparent?</a:t>
            </a:r>
          </a:p>
          <a:p>
            <a:pPr eaLnBrk="1" hangingPunct="1"/>
            <a:r>
              <a:rPr lang="en-US" altLang="en-US" smtClean="0">
                <a:latin typeface="Times New Roman" charset="0"/>
              </a:rPr>
              <a:t>“ What are some laws/ rules &amp;/or  regulations based on Chronological Maturity? ( Age) ex: cant vote until age 18</a:t>
            </a:r>
          </a:p>
          <a:p>
            <a:pPr eaLnBrk="1" hangingPunct="1"/>
            <a:r>
              <a:rPr lang="en-US" altLang="en-US" smtClean="0">
                <a:latin typeface="Times New Roman" charset="0"/>
              </a:rPr>
              <a:t>Students share examples ( whip around the room)</a:t>
            </a:r>
          </a:p>
          <a:p>
            <a:pPr eaLnBrk="1" hangingPunct="1"/>
            <a:endParaRPr lang="en-US" alt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charset="0"/>
              </a:rPr>
              <a:t>Too Old for THIS, Too Young for THAT!  By Harriet S. Mosatche, Ph.D  ( Free Spirit publishing,  Mpls, MN 2000)</a:t>
            </a:r>
          </a:p>
          <a:p>
            <a:pPr eaLnBrk="1" hangingPunct="1"/>
            <a:endParaRPr lang="en-US" altLang="en-US" smtClean="0">
              <a:latin typeface="Times New Roman" charset="0"/>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DB8B758-C4FE-4DEE-BD85-A14D1D0BC169}" type="slidenum">
              <a:rPr lang="en-US" altLang="en-US" smtClean="0"/>
              <a:pPr eaLnBrk="1" hangingPunct="1">
                <a:spcBef>
                  <a:spcPct val="0"/>
                </a:spcBef>
              </a:pPr>
              <a:t>21</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D82803C-F05B-4619-AC0B-C726CBB40377}" type="slidenum">
              <a:rPr lang="en-US" altLang="en-US" smtClean="0"/>
              <a:pPr eaLnBrk="1" hangingPunct="1">
                <a:spcBef>
                  <a:spcPct val="0"/>
                </a:spcBef>
              </a:pPr>
              <a:t>24</a:t>
            </a:fld>
            <a:endParaRPr lang="en-US" alt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charset="0"/>
              </a:rPr>
              <a:t>Discuss Multiple intelligences &amp; learning styles</a:t>
            </a:r>
          </a:p>
          <a:p>
            <a:pPr eaLnBrk="1" hangingPunct="1"/>
            <a:r>
              <a:rPr lang="en-US" altLang="en-US" smtClean="0">
                <a:latin typeface="Times New Roman" charset="0"/>
              </a:rPr>
              <a:t>What skills abilities knowledge have you gained since Kindergarten??? ( discuss)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2AF225-6C8C-4DB4-81B0-3B3C035F42F4}"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42807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AF225-6C8C-4DB4-81B0-3B3C035F42F4}"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85510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AF225-6C8C-4DB4-81B0-3B3C035F42F4}"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3967451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pPr>
                <a:defRPr/>
              </a:pPr>
              <a:t>‹#›</a:t>
            </a:fld>
            <a:endParaRPr lang="en-US" dirty="0"/>
          </a:p>
        </p:txBody>
      </p:sp>
    </p:spTree>
    <p:extLst>
      <p:ext uri="{BB962C8B-B14F-4D97-AF65-F5344CB8AC3E}">
        <p14:creationId xmlns:p14="http://schemas.microsoft.com/office/powerpoint/2010/main" val="2462026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53D8263D-1962-4CAA-A7B3-8AF4792730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80579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8280A39-0DB8-410B-B30F-D2373F3C22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2755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6F4E3BA-8FA2-4447-B395-65910DA05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58618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95B7256-B925-4310-B7E5-B64812AC10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0347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4BEB6493-D862-49D7-828A-C5530DCF33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17476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1045D56-0281-4568-B813-3A29474BFBE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9182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97DB1610-0869-48D6-BA20-3E975B71F5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498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AF225-6C8C-4DB4-81B0-3B3C035F42F4}"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4202525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8E9BE935-1C44-4874-BF53-E1B3CF1DF4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5975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C8A99AB-B937-4BFB-9749-73A6CA5C7B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5018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1700226-1844-46BC-AD83-D9A2C0D124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8870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B1D38E9-926D-4AC1-B8FD-94DC300EB3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52446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450515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53D8263D-1962-4CAA-A7B3-8AF4792730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0135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8280A39-0DB8-410B-B30F-D2373F3C22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0503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6F4E3BA-8FA2-4447-B395-65910DA05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33726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95B7256-B925-4310-B7E5-B64812AC10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87482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4BEB6493-D862-49D7-828A-C5530DCF33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6564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AF225-6C8C-4DB4-81B0-3B3C035F42F4}"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1309203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1045D56-0281-4568-B813-3A29474BFBE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582670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97DB1610-0869-48D6-BA20-3E975B71F5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590039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8E9BE935-1C44-4874-BF53-E1B3CF1DF4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7554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C8A99AB-B937-4BFB-9749-73A6CA5C7B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454258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1700226-1844-46BC-AD83-D9A2C0D124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28382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B1D38E9-926D-4AC1-B8FD-94DC300EB3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549981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71083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53D8263D-1962-4CAA-A7B3-8AF4792730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02480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8280A39-0DB8-410B-B30F-D2373F3C22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810943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6F4E3BA-8FA2-4447-B395-65910DA05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047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2AF225-6C8C-4DB4-81B0-3B3C035F42F4}"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20860648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95B7256-B925-4310-B7E5-B64812AC10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373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4BEB6493-D862-49D7-828A-C5530DCF33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39547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1045D56-0281-4568-B813-3A29474BFBE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695679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97DB1610-0869-48D6-BA20-3E975B71F5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275209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8E9BE935-1C44-4874-BF53-E1B3CF1DF4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15692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C8A99AB-B937-4BFB-9749-73A6CA5C7B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70716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1700226-1844-46BC-AD83-D9A2C0D124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89448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B1D38E9-926D-4AC1-B8FD-94DC300EB3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28761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8695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53D8263D-1962-4CAA-A7B3-8AF4792730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7077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2AF225-6C8C-4DB4-81B0-3B3C035F42F4}" type="datetimeFigureOut">
              <a:rPr lang="en-US" smtClean="0"/>
              <a:t>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22076161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8280A39-0DB8-410B-B30F-D2373F3C22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794656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6F4E3BA-8FA2-4447-B395-65910DA05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301626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95B7256-B925-4310-B7E5-B64812AC10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116965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4BEB6493-D862-49D7-828A-C5530DCF33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725164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1045D56-0281-4568-B813-3A29474BFBE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544216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97DB1610-0869-48D6-BA20-3E975B71F5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469542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8E9BE935-1C44-4874-BF53-E1B3CF1DF4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240396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C8A99AB-B937-4BFB-9749-73A6CA5C7B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45147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1700226-1844-46BC-AD83-D9A2C0D124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11099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B1D38E9-926D-4AC1-B8FD-94DC300EB3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7729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AF225-6C8C-4DB4-81B0-3B3C035F42F4}" type="datetimeFigureOut">
              <a:rPr lang="en-US" smtClean="0"/>
              <a:t>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3412840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9340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53D8263D-1962-4CAA-A7B3-8AF4792730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67939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8280A39-0DB8-410B-B30F-D2373F3C22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694784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6F4E3BA-8FA2-4447-B395-65910DA05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60339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95B7256-B925-4310-B7E5-B64812AC10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110746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4BEB6493-D862-49D7-828A-C5530DCF33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065354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1045D56-0281-4568-B813-3A29474BFBE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9547610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97DB1610-0869-48D6-BA20-3E975B71F5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63745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8E9BE935-1C44-4874-BF53-E1B3CF1DF4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629387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C8A99AB-B937-4BFB-9749-73A6CA5C7B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2028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AF225-6C8C-4DB4-81B0-3B3C035F42F4}" type="datetimeFigureOut">
              <a:rPr lang="en-US" smtClean="0"/>
              <a:t>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32620575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1700226-1844-46BC-AD83-D9A2C0D124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5786104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B1D38E9-926D-4AC1-B8FD-94DC300EB3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6981027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BB5BF21-B809-48CD-8AD0-256020F354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955583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B4FA864A-52A7-4416-B9A5-272D835185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552026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3C2FAC3-1AF7-499C-AB93-9C819D7D3DA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014081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0500D505-D3EF-4A74-BE03-449B71DA13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06566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5E0A93F5-D89A-455E-8F1E-C4C20468ACF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936097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1E2CE765-13DB-4AF6-8785-3D2098DEEE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570925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0C18E386-C591-47FA-8811-37D82D7B3D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3548243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F5D8B7E2-5290-4D64-812F-E3E1550941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7006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AF225-6C8C-4DB4-81B0-3B3C035F42F4}"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197248530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3BAEE02D-2B35-493C-9C78-EC3AA1731C6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51407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F8D628CB-ED06-4BF2-B5B1-FC07DACFB2D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7981580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C00BFB84-E8DB-4460-AEA9-BB9179AB4C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7976351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F4A4EDE3-01B3-4CE4-9CEC-9DCDEC61306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545082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E2676D77-FF30-4561-A862-AD7027F19AF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883015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Freeform 3" descr="D:\FRONTPAGE THEMES\CITRUS\CITTEXT.PNG"/>
            <p:cNvSpPr>
              <a:spLocks/>
            </p:cNvSpPr>
            <p:nvPr/>
          </p:nvSpPr>
          <p:spPr bwMode="auto">
            <a:xfrm>
              <a:off x="0" y="0"/>
              <a:ext cx="1824" cy="4320"/>
            </a:xfrm>
            <a:custGeom>
              <a:avLst/>
              <a:gdLst>
                <a:gd name="T0" fmla="*/ 0 w 1824"/>
                <a:gd name="T1" fmla="*/ 22475 h 3840"/>
                <a:gd name="T2" fmla="*/ 0 w 1824"/>
                <a:gd name="T3" fmla="*/ 0 h 3840"/>
                <a:gd name="T4" fmla="*/ 1824 w 1824"/>
                <a:gd name="T5" fmla="*/ 0 h 3840"/>
                <a:gd name="T6" fmla="*/ 583 w 1824"/>
                <a:gd name="T7" fmla="*/ 22475 h 3840"/>
                <a:gd name="T8" fmla="*/ 0 w 1824"/>
                <a:gd name="T9" fmla="*/ 22475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sp>
          <p:nvSpPr>
            <p:cNvPr id="6" name="Rectangle 4"/>
            <p:cNvSpPr>
              <a:spLocks noChangeArrowheads="1"/>
            </p:cNvSpPr>
            <p:nvPr/>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7" name="Picture 5"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grpSp>
          <p:nvGrpSpPr>
            <p:cNvPr id="9" name="Group 7"/>
            <p:cNvGrpSpPr>
              <a:grpSpLocks/>
            </p:cNvGrpSpPr>
            <p:nvPr userDrawn="1"/>
          </p:nvGrpSpPr>
          <p:grpSpPr bwMode="auto">
            <a:xfrm>
              <a:off x="0" y="2256"/>
              <a:ext cx="3642" cy="94"/>
              <a:chOff x="0" y="2256"/>
              <a:chExt cx="3642" cy="94"/>
            </a:xfrm>
          </p:grpSpPr>
          <p:sp>
            <p:nvSpPr>
              <p:cNvPr id="10" name="Freeform 8"/>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grpSp>
            <p:nvGrpSpPr>
              <p:cNvPr id="11" name="Group 9"/>
              <p:cNvGrpSpPr>
                <a:grpSpLocks/>
              </p:cNvGrpSpPr>
              <p:nvPr/>
            </p:nvGrpSpPr>
            <p:grpSpPr bwMode="auto">
              <a:xfrm>
                <a:off x="960" y="2256"/>
                <a:ext cx="1678" cy="94"/>
                <a:chOff x="419" y="1193"/>
                <a:chExt cx="1678" cy="94"/>
              </a:xfrm>
            </p:grpSpPr>
            <p:sp>
              <p:nvSpPr>
                <p:cNvPr id="12" name="Oval 10"/>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3" name="Oval 11"/>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4" name="Oval 12"/>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15" name="Oval 13"/>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grpSp>
      </p:grpSp>
      <p:sp>
        <p:nvSpPr>
          <p:cNvPr id="4110"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4111"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dt" sz="half" idx="10"/>
          </p:nvPr>
        </p:nvSpPr>
        <p:spPr>
          <a:xfrm>
            <a:off x="685800" y="6324600"/>
            <a:ext cx="1905000" cy="457200"/>
          </a:xfrm>
        </p:spPr>
        <p:txBody>
          <a:bodyPr/>
          <a:lstStyle>
            <a:lvl1pPr>
              <a:defRPr dirty="0"/>
            </a:lvl1pPr>
          </a:lstStyle>
          <a:p>
            <a:pPr>
              <a:defRPr/>
            </a:pPr>
            <a:endParaRPr lang="en-US">
              <a:solidFill>
                <a:srgbClr val="000000"/>
              </a:solidFill>
            </a:endParaRPr>
          </a:p>
        </p:txBody>
      </p:sp>
      <p:sp>
        <p:nvSpPr>
          <p:cNvPr id="17" name="Rectangle 17"/>
          <p:cNvSpPr>
            <a:spLocks noGrp="1" noChangeArrowheads="1"/>
          </p:cNvSpPr>
          <p:nvPr>
            <p:ph type="ftr" sz="quarter" idx="11"/>
          </p:nvPr>
        </p:nvSpPr>
        <p:spPr>
          <a:xfrm>
            <a:off x="3124200" y="6324600"/>
            <a:ext cx="2895600" cy="457200"/>
          </a:xfrm>
        </p:spPr>
        <p:txBody>
          <a:bodyPr/>
          <a:lstStyle>
            <a:lvl1pPr>
              <a:defRPr dirty="0"/>
            </a:lvl1pPr>
          </a:lstStyle>
          <a:p>
            <a:pPr>
              <a:defRPr/>
            </a:pPr>
            <a:endParaRPr lang="en-US">
              <a:solidFill>
                <a:srgbClr val="000000"/>
              </a:solidFill>
            </a:endParaRPr>
          </a:p>
        </p:txBody>
      </p:sp>
      <p:sp>
        <p:nvSpPr>
          <p:cNvPr id="18" name="Rectangle 18"/>
          <p:cNvSpPr>
            <a:spLocks noGrp="1" noChangeArrowheads="1"/>
          </p:cNvSpPr>
          <p:nvPr>
            <p:ph type="sldNum" sz="quarter" idx="12"/>
          </p:nvPr>
        </p:nvSpPr>
        <p:spPr>
          <a:xfrm>
            <a:off x="6553200" y="6324600"/>
            <a:ext cx="1905000" cy="457200"/>
          </a:xfrm>
        </p:spPr>
        <p:txBody>
          <a:bodyPr/>
          <a:lstStyle>
            <a:lvl1pPr>
              <a:defRPr/>
            </a:lvl1pPr>
          </a:lstStyle>
          <a:p>
            <a:pPr>
              <a:defRPr/>
            </a:pPr>
            <a:fld id="{B4FA864A-52A7-4416-B9A5-272D835185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1111354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3C2FAC3-1AF7-499C-AB93-9C819D7D3DA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300236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0500D505-D3EF-4A74-BE03-449B71DA13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58219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5E0A93F5-D89A-455E-8F1E-C4C20468ACF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1564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1E2CE765-13DB-4AF6-8785-3D2098DEEE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7510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AF225-6C8C-4DB4-81B0-3B3C035F42F4}"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1CDB-1B48-497E-8168-BEF0BE15B19D}" type="slidenum">
              <a:rPr lang="en-US" smtClean="0"/>
              <a:t>‹#›</a:t>
            </a:fld>
            <a:endParaRPr lang="en-US"/>
          </a:p>
        </p:txBody>
      </p:sp>
    </p:spTree>
    <p:extLst>
      <p:ext uri="{BB962C8B-B14F-4D97-AF65-F5344CB8AC3E}">
        <p14:creationId xmlns:p14="http://schemas.microsoft.com/office/powerpoint/2010/main" val="422543034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0C18E386-C591-47FA-8811-37D82D7B3D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497067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F5D8B7E2-5290-4D64-812F-E3E1550941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8057325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3BAEE02D-2B35-493C-9C78-EC3AA1731C6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5073444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F8D628CB-ED06-4BF2-B5B1-FC07DACFB2D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5202586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C00BFB84-E8DB-4460-AEA9-BB9179AB4C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362686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F4A4EDE3-01B3-4CE4-9CEC-9DCDEC61306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426174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7772400" cy="4114800"/>
          </a:xfrm>
        </p:spPr>
        <p:txBody>
          <a:bodyPr/>
          <a:lstStyle/>
          <a:p>
            <a:pPr lvl="0"/>
            <a:endParaRPr lang="en-US" noProof="0" dirty="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E2676D77-FF30-4561-A862-AD7027F19AF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810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AF225-6C8C-4DB4-81B0-3B3C035F42F4}" type="datetimeFigureOut">
              <a:rPr lang="en-US" smtClean="0"/>
              <a:t>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71CDB-1B48-497E-8168-BEF0BE15B19D}" type="slidenum">
              <a:rPr lang="en-US" smtClean="0"/>
              <a:t>‹#›</a:t>
            </a:fld>
            <a:endParaRPr lang="en-US"/>
          </a:p>
        </p:txBody>
      </p:sp>
    </p:spTree>
    <p:extLst>
      <p:ext uri="{BB962C8B-B14F-4D97-AF65-F5344CB8AC3E}">
        <p14:creationId xmlns:p14="http://schemas.microsoft.com/office/powerpoint/2010/main" val="2745329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1619FD5E-1C8C-4B4B-BA1C-E28E6A2710B0}"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2015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1619FD5E-1C8C-4B4B-BA1C-E28E6A2710B0}"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4993594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1619FD5E-1C8C-4B4B-BA1C-E28E6A2710B0}"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1632763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1619FD5E-1C8C-4B4B-BA1C-E28E6A2710B0}"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2424505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1619FD5E-1C8C-4B4B-BA1C-E28E6A2710B0}"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4171085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D786C06E-422A-4D57-B8F5-ACCBD5D9B7D3}"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88497703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0"/>
            <a:ext cx="8991600" cy="6858000"/>
            <a:chOff x="96" y="0"/>
            <a:chExt cx="5664" cy="4320"/>
          </a:xfrm>
        </p:grpSpPr>
        <p:sp>
          <p:nvSpPr>
            <p:cNvPr id="1032" name="Rectangle 3"/>
            <p:cNvSpPr>
              <a:spLocks noChangeArrowheads="1"/>
            </p:cNvSpPr>
            <p:nvPr userDrawn="1"/>
          </p:nvSpPr>
          <p:spPr bwMode="ltGray">
            <a:xfrm>
              <a:off x="1008" y="0"/>
              <a:ext cx="47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pic>
          <p:nvPicPr>
            <p:cNvPr id="1033" name="Picture 4"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5"/>
            <p:cNvSpPr>
              <a:spLocks noChangeArrowheads="1"/>
            </p:cNvSpPr>
            <p:nvPr userDrawn="1"/>
          </p:nvSpPr>
          <p:spPr bwMode="auto">
            <a:xfrm>
              <a:off x="1008" y="240"/>
              <a:ext cx="4752"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US" altLang="en-US" dirty="0" smtClean="0">
                <a:solidFill>
                  <a:srgbClr val="000000"/>
                </a:solidFill>
              </a:endParaRPr>
            </a:p>
          </p:txBody>
        </p:sp>
        <p:sp>
          <p:nvSpPr>
            <p:cNvPr id="1035" name="Freeform 6"/>
            <p:cNvSpPr>
              <a:spLocks/>
            </p:cNvSpPr>
            <p:nvPr userDrawn="1"/>
          </p:nvSpPr>
          <p:spPr bwMode="auto">
            <a:xfrm>
              <a:off x="96" y="1248"/>
              <a:ext cx="4320" cy="3072"/>
            </a:xfrm>
            <a:custGeom>
              <a:avLst/>
              <a:gdLst>
                <a:gd name="T0" fmla="*/ 0 w 4320"/>
                <a:gd name="T1" fmla="*/ 1314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sz="2400" smtClean="0">
                <a:solidFill>
                  <a:srgbClr val="000000"/>
                </a:solidFill>
                <a:latin typeface="Times New Roman" charset="0"/>
              </a:endParaRPr>
            </a:p>
          </p:txBody>
        </p:sp>
        <p:sp>
          <p:nvSpPr>
            <p:cNvPr id="3079" name="Oval 7"/>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0" name="Oval 8"/>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1" name="Oval 9"/>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sp>
          <p:nvSpPr>
            <p:cNvPr id="3082" name="Oval 10"/>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w="9525">
              <a:noFill/>
              <a:round/>
              <a:headEnd/>
              <a:tailEnd/>
            </a:ln>
            <a:effectLst/>
          </p:spPr>
          <p:txBody>
            <a:bodyPr wrap="none" anchor="ctr"/>
            <a:lstStyle/>
            <a:p>
              <a:pPr fontAlgn="base">
                <a:spcBef>
                  <a:spcPct val="0"/>
                </a:spcBef>
                <a:spcAft>
                  <a:spcPct val="0"/>
                </a:spcAft>
                <a:defRPr/>
              </a:pPr>
              <a:endParaRPr lang="en-US" sz="2400" dirty="0">
                <a:solidFill>
                  <a:srgbClr val="000000"/>
                </a:solidFill>
                <a:latin typeface="Times New Roman" pitchFamily="18" charset="0"/>
              </a:endParaRPr>
            </a:p>
          </p:txBody>
        </p:sp>
      </p:grpSp>
      <p:sp>
        <p:nvSpPr>
          <p:cNvPr id="1027" name="Rectangle 11"/>
          <p:cNvSpPr>
            <a:spLocks noGrp="1" noChangeArrowheads="1"/>
          </p:cNvSpPr>
          <p:nvPr>
            <p:ph type="title"/>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334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533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dirty="0">
                <a:latin typeface="+mn-lt"/>
              </a:defRPr>
            </a:lvl1pPr>
          </a:lstStyle>
          <a:p>
            <a:pPr fontAlgn="base">
              <a:spcBef>
                <a:spcPct val="0"/>
              </a:spcBef>
              <a:spcAft>
                <a:spcPct val="0"/>
              </a:spcAft>
              <a:defRPr/>
            </a:pPr>
            <a:endParaRPr lang="en-US">
              <a:solidFill>
                <a:srgbClr val="000000"/>
              </a:solidFill>
            </a:endParaRPr>
          </a:p>
        </p:txBody>
      </p:sp>
      <p:sp>
        <p:nvSpPr>
          <p:cNvPr id="3086" name="Rectangle 14"/>
          <p:cNvSpPr>
            <a:spLocks noGrp="1" noChangeArrowheads="1"/>
          </p:cNvSpPr>
          <p:nvPr>
            <p:ph type="ftr" sz="quarter" idx="3"/>
          </p:nvPr>
        </p:nvSpPr>
        <p:spPr bwMode="auto">
          <a:xfrm>
            <a:off x="2971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atin typeface="+mn-lt"/>
              </a:defRPr>
            </a:lvl1pPr>
          </a:lstStyle>
          <a:p>
            <a:pPr fontAlgn="base">
              <a:spcBef>
                <a:spcPct val="0"/>
              </a:spcBef>
              <a:spcAft>
                <a:spcPct val="0"/>
              </a:spcAft>
              <a:defRPr/>
            </a:pPr>
            <a:endParaRPr lang="en-US">
              <a:solidFill>
                <a:srgbClr val="000000"/>
              </a:solidFill>
            </a:endParaRPr>
          </a:p>
        </p:txBody>
      </p:sp>
      <p:sp>
        <p:nvSpPr>
          <p:cNvPr id="3087" name="Rectangle 15"/>
          <p:cNvSpPr>
            <a:spLocks noGrp="1" noChangeArrowheads="1"/>
          </p:cNvSpPr>
          <p:nvPr>
            <p:ph type="sldNum" sz="quarter" idx="4"/>
          </p:nvPr>
        </p:nvSpPr>
        <p:spPr bwMode="auto">
          <a:xfrm>
            <a:off x="6400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D786C06E-422A-4D57-B8F5-ACCBD5D9B7D3}"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042451219"/>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hiduiTq1ei8" TargetMode="Externa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iMdKbqfbEq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8nz2dtv--o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4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4.xml"/></Relationships>
</file>

<file path=ppt/slides/_rels/slide43.xml.rels><?xml version="1.0" encoding="UTF-8" standalone="yes"?>
<Relationships xmlns="http://schemas.openxmlformats.org/package/2006/relationships"><Relationship Id="rId2" Type="http://schemas.openxmlformats.org/officeDocument/2006/relationships/hyperlink" Target="https://www.youtube.com/watch?v=HffWFd_6bJ0" TargetMode="External"/><Relationship Id="rId1" Type="http://schemas.openxmlformats.org/officeDocument/2006/relationships/slideLayout" Target="../slideLayouts/slideLayout7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UGxGDdQnC1Y" TargetMode="External"/><Relationship Id="rId1" Type="http://schemas.openxmlformats.org/officeDocument/2006/relationships/slideLayout" Target="../slideLayouts/slideLayout7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1.xml.rels><?xml version="1.0" encoding="UTF-8" standalone="yes"?>
<Relationships xmlns="http://schemas.openxmlformats.org/package/2006/relationships"><Relationship Id="rId2" Type="http://schemas.openxmlformats.org/officeDocument/2006/relationships/hyperlink" Target="https://www.youtube.com/watch?v=YcQg1EshfIE" TargetMode="External"/><Relationship Id="rId1" Type="http://schemas.openxmlformats.org/officeDocument/2006/relationships/slideLayout" Target="../slideLayouts/slideLayout8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590800"/>
            <a:ext cx="7772400" cy="1143000"/>
          </a:xfrm>
        </p:spPr>
        <p:txBody>
          <a:bodyPr>
            <a:normAutofit fontScale="90000"/>
          </a:bodyPr>
          <a:lstStyle/>
          <a:p>
            <a:pPr eaLnBrk="1" hangingPunct="1"/>
            <a:r>
              <a:rPr lang="en-US" altLang="en-US" dirty="0" smtClean="0"/>
              <a:t> </a:t>
            </a:r>
            <a:r>
              <a:rPr lang="en-US" altLang="en-US" sz="8000" dirty="0" smtClean="0">
                <a:latin typeface="Comic Sans MS" pitchFamily="66" charset="0"/>
              </a:rPr>
              <a:t>Areas Of Growth </a:t>
            </a:r>
            <a:br>
              <a:rPr lang="en-US" altLang="en-US" sz="8000" dirty="0" smtClean="0">
                <a:latin typeface="Comic Sans MS" pitchFamily="66" charset="0"/>
              </a:rPr>
            </a:br>
            <a:endParaRPr lang="en-US" altLang="en-US" sz="4800" dirty="0" smtClean="0">
              <a:latin typeface="Comic Sans MS" pitchFamily="66" charset="0"/>
            </a:endParaRPr>
          </a:p>
        </p:txBody>
      </p:sp>
      <p:sp>
        <p:nvSpPr>
          <p:cNvPr id="5123" name="Rectangle 3"/>
          <p:cNvSpPr>
            <a:spLocks noGrp="1" noChangeArrowheads="1"/>
          </p:cNvSpPr>
          <p:nvPr>
            <p:ph type="subTitle" idx="1"/>
          </p:nvPr>
        </p:nvSpPr>
        <p:spPr/>
        <p:txBody>
          <a:bodyPr/>
          <a:lstStyle/>
          <a:p>
            <a:pPr eaLnBrk="1" hangingPunct="1"/>
            <a:r>
              <a:rPr lang="en-US" altLang="en-US" smtClean="0">
                <a:latin typeface="Comic Sans MS" pitchFamily="66" charset="0"/>
              </a:rPr>
              <a:t>Human Growth and Development </a:t>
            </a:r>
            <a:r>
              <a:rPr lang="en-US" altLang="en-US" b="1" u="sng" smtClean="0">
                <a:latin typeface="Comic Sans MS" pitchFamily="66" charset="0"/>
              </a:rPr>
              <a:t>is</a:t>
            </a:r>
            <a:r>
              <a:rPr lang="en-US" altLang="en-US" smtClean="0">
                <a:latin typeface="Comic Sans MS" pitchFamily="66" charset="0"/>
              </a:rPr>
              <a:t> </a:t>
            </a:r>
            <a:r>
              <a:rPr lang="en-US" altLang="en-US" sz="4000" b="1" smtClean="0">
                <a:latin typeface="Comic Sans MS" pitchFamily="66" charset="0"/>
              </a:rPr>
              <a:t>PREDICTABLE!</a:t>
            </a:r>
          </a:p>
        </p:txBody>
      </p:sp>
      <p:pic>
        <p:nvPicPr>
          <p:cNvPr id="5124" name="Picture 4" descr="C:\Documents and Settings\sthelen\Application Data\Microsoft\Media Catalog\Downloaded Clips\cl79\j0303375.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819400"/>
            <a:ext cx="835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8812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Puberty</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altLang="en-US" sz="6000" b="1" smtClean="0">
                <a:solidFill>
                  <a:schemeClr val="accent1"/>
                </a:solidFill>
              </a:rPr>
              <a:t>Puberty</a:t>
            </a:r>
            <a:r>
              <a:rPr lang="en-US" altLang="en-US" sz="6000" smtClean="0">
                <a:solidFill>
                  <a:schemeClr val="accent1"/>
                </a:solidFill>
                <a:cs typeface="Times New Roman" charset="0"/>
              </a:rPr>
              <a:t> signals the     beginning of</a:t>
            </a:r>
          </a:p>
          <a:p>
            <a:pPr eaLnBrk="1" hangingPunct="1">
              <a:buFont typeface="Wingdings" pitchFamily="2" charset="2"/>
              <a:buNone/>
            </a:pPr>
            <a:r>
              <a:rPr lang="en-US" altLang="en-US" sz="6000" smtClean="0">
                <a:solidFill>
                  <a:schemeClr val="accent1"/>
                </a:solidFill>
                <a:cs typeface="Times New Roman" charset="0"/>
              </a:rPr>
              <a:t>   </a:t>
            </a:r>
            <a:r>
              <a:rPr lang="en-US" altLang="en-US" sz="6000" b="1" smtClean="0">
                <a:solidFill>
                  <a:schemeClr val="accent1"/>
                </a:solidFill>
                <a:cs typeface="Times New Roman" charset="0"/>
              </a:rPr>
              <a:t>Adolescence</a:t>
            </a:r>
            <a:r>
              <a:rPr lang="en-US" altLang="en-US" sz="6000" smtClean="0">
                <a:cs typeface="Times New Roman" charset="0"/>
              </a:rPr>
              <a:t>.</a:t>
            </a:r>
            <a:endParaRPr lang="en-US" altLang="en-US" sz="6000" smtClean="0"/>
          </a:p>
        </p:txBody>
      </p:sp>
    </p:spTree>
    <p:extLst>
      <p:ext uri="{BB962C8B-B14F-4D97-AF65-F5344CB8AC3E}">
        <p14:creationId xmlns:p14="http://schemas.microsoft.com/office/powerpoint/2010/main" val="3825980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altLang="en-US" smtClean="0"/>
              <a:t>“</a:t>
            </a:r>
            <a:r>
              <a:rPr lang="en-US" altLang="en-US" sz="5400" smtClean="0">
                <a:solidFill>
                  <a:schemeClr val="tx1"/>
                </a:solidFill>
              </a:rPr>
              <a:t>Puberty</a:t>
            </a:r>
            <a:r>
              <a:rPr lang="en-US" altLang="en-US" smtClean="0"/>
              <a:t>”……</a:t>
            </a:r>
          </a:p>
        </p:txBody>
      </p:sp>
      <p:sp>
        <p:nvSpPr>
          <p:cNvPr id="19459" name="Rectangle 3"/>
          <p:cNvSpPr>
            <a:spLocks noGrp="1" noChangeArrowheads="1"/>
          </p:cNvSpPr>
          <p:nvPr>
            <p:ph type="body" idx="1"/>
          </p:nvPr>
        </p:nvSpPr>
        <p:spPr/>
        <p:txBody>
          <a:bodyPr/>
          <a:lstStyle/>
          <a:p>
            <a:pPr eaLnBrk="1" hangingPunct="1">
              <a:lnSpc>
                <a:spcPct val="90000"/>
              </a:lnSpc>
            </a:pPr>
            <a:r>
              <a:rPr lang="en-US" altLang="en-US" sz="6000" dirty="0" smtClean="0">
                <a:solidFill>
                  <a:schemeClr val="accent2"/>
                </a:solidFill>
              </a:rPr>
              <a:t>….is the part of adolescence when the reproductive system becomes mature</a:t>
            </a:r>
            <a:r>
              <a:rPr lang="en-US" altLang="en-US" sz="2800" dirty="0" smtClean="0"/>
              <a:t>.</a:t>
            </a:r>
          </a:p>
          <a:p>
            <a:pPr eaLnBrk="1" hangingPunct="1">
              <a:lnSpc>
                <a:spcPct val="90000"/>
              </a:lnSpc>
            </a:pPr>
            <a:endParaRPr lang="en-US" altLang="en-US" sz="2800" dirty="0" smtClean="0"/>
          </a:p>
        </p:txBody>
      </p:sp>
    </p:spTree>
    <p:extLst>
      <p:ext uri="{BB962C8B-B14F-4D97-AF65-F5344CB8AC3E}">
        <p14:creationId xmlns:p14="http://schemas.microsoft.com/office/powerpoint/2010/main" val="1770306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cs typeface="Times New Roman" charset="0"/>
              </a:rPr>
              <a:t>  </a:t>
            </a:r>
            <a:endParaRPr lang="en-US" altLang="en-US" smtClean="0"/>
          </a:p>
        </p:txBody>
      </p:sp>
      <p:sp>
        <p:nvSpPr>
          <p:cNvPr id="41987" name="Rectangle 3"/>
          <p:cNvSpPr>
            <a:spLocks noGrp="1" noChangeArrowheads="1"/>
          </p:cNvSpPr>
          <p:nvPr>
            <p:ph type="body" idx="1"/>
          </p:nvPr>
        </p:nvSpPr>
        <p:spPr>
          <a:xfrm>
            <a:off x="228600" y="1981200"/>
            <a:ext cx="8915400" cy="4724400"/>
          </a:xfrm>
        </p:spPr>
        <p:txBody>
          <a:bodyPr/>
          <a:lstStyle/>
          <a:p>
            <a:pPr eaLnBrk="1" hangingPunct="1"/>
            <a:r>
              <a:rPr lang="en-US" altLang="en-US" sz="4400" smtClean="0">
                <a:latin typeface="Comic Sans MS" pitchFamily="66" charset="0"/>
                <a:cs typeface="Times New Roman" charset="0"/>
              </a:rPr>
              <a:t>It is unpredictable as to EXACTLY when it will occur…..BUT,</a:t>
            </a:r>
          </a:p>
          <a:p>
            <a:pPr eaLnBrk="1" hangingPunct="1"/>
            <a:r>
              <a:rPr lang="en-US" altLang="en-US" sz="4400" smtClean="0">
                <a:latin typeface="Comic Sans MS" pitchFamily="66" charset="0"/>
                <a:cs typeface="Times New Roman" charset="0"/>
              </a:rPr>
              <a:t>Puberty will eventually happen.</a:t>
            </a:r>
          </a:p>
        </p:txBody>
      </p:sp>
      <p:sp>
        <p:nvSpPr>
          <p:cNvPr id="41988" name="Text Box 4"/>
          <p:cNvSpPr txBox="1">
            <a:spLocks noChangeArrowheads="1"/>
          </p:cNvSpPr>
          <p:nvPr/>
        </p:nvSpPr>
        <p:spPr bwMode="auto">
          <a:xfrm>
            <a:off x="457200" y="990600"/>
            <a:ext cx="365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n-US" altLang="en-US" sz="2800">
                <a:solidFill>
                  <a:schemeClr val="tx2"/>
                </a:solidFill>
                <a:latin typeface="Comic Sans MS" pitchFamily="66" charset="0"/>
              </a:rPr>
              <a:t>Puberty…..</a:t>
            </a:r>
          </a:p>
        </p:txBody>
      </p:sp>
    </p:spTree>
    <p:extLst>
      <p:ext uri="{BB962C8B-B14F-4D97-AF65-F5344CB8AC3E}">
        <p14:creationId xmlns:p14="http://schemas.microsoft.com/office/powerpoint/2010/main" val="1012459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r>
              <a:rPr lang="en-US" altLang="en-US" smtClean="0"/>
              <a:t>A </a:t>
            </a:r>
            <a:r>
              <a:rPr lang="en-US" altLang="en-US" b="1" smtClean="0"/>
              <a:t>HORMONE</a:t>
            </a:r>
            <a:r>
              <a:rPr lang="en-US" altLang="en-US" smtClean="0"/>
              <a:t> is …</a:t>
            </a:r>
          </a:p>
        </p:txBody>
      </p:sp>
      <p:sp>
        <p:nvSpPr>
          <p:cNvPr id="27651" name="Rectangle 3"/>
          <p:cNvSpPr>
            <a:spLocks noGrp="1" noChangeArrowheads="1"/>
          </p:cNvSpPr>
          <p:nvPr>
            <p:ph type="body" idx="1"/>
          </p:nvPr>
        </p:nvSpPr>
        <p:spPr/>
        <p:txBody>
          <a:bodyPr/>
          <a:lstStyle/>
          <a:p>
            <a:pPr eaLnBrk="1" hangingPunct="1"/>
            <a:r>
              <a:rPr lang="en-US" altLang="en-US" sz="2800" dirty="0" smtClean="0"/>
              <a:t>..a </a:t>
            </a:r>
            <a:r>
              <a:rPr lang="en-US" altLang="en-US" sz="2800" b="1" dirty="0" smtClean="0"/>
              <a:t>chemical</a:t>
            </a:r>
            <a:r>
              <a:rPr lang="en-US" altLang="en-US" sz="2800" dirty="0" smtClean="0"/>
              <a:t> made in one part of the body &gt; &gt;&gt;&gt;</a:t>
            </a:r>
          </a:p>
          <a:p>
            <a:pPr eaLnBrk="1" hangingPunct="1"/>
            <a:r>
              <a:rPr lang="en-US" altLang="en-US" sz="2800" dirty="0" smtClean="0"/>
              <a:t>carried in the </a:t>
            </a:r>
            <a:r>
              <a:rPr lang="en-US" altLang="en-US" sz="2800" b="1" dirty="0" smtClean="0"/>
              <a:t>bloodstream</a:t>
            </a:r>
            <a:r>
              <a:rPr lang="en-US" altLang="en-US" sz="2800" dirty="0" smtClean="0"/>
              <a:t>&gt;&gt;&gt;&gt;</a:t>
            </a:r>
          </a:p>
          <a:p>
            <a:pPr eaLnBrk="1" hangingPunct="1"/>
            <a:r>
              <a:rPr lang="en-US" altLang="en-US" sz="2800" dirty="0" smtClean="0"/>
              <a:t>causing a </a:t>
            </a:r>
            <a:r>
              <a:rPr lang="en-US" altLang="en-US" sz="2800" b="1" dirty="0" smtClean="0"/>
              <a:t>change </a:t>
            </a:r>
            <a:r>
              <a:rPr lang="en-US" altLang="en-US" sz="2800" dirty="0" smtClean="0"/>
              <a:t>in another part of the body.</a:t>
            </a:r>
          </a:p>
          <a:p>
            <a:pPr eaLnBrk="1" hangingPunct="1"/>
            <a:endParaRPr lang="en-US" altLang="en-US" sz="2800" dirty="0" smtClean="0"/>
          </a:p>
          <a:p>
            <a:pPr eaLnBrk="1" hangingPunct="1"/>
            <a:r>
              <a:rPr lang="en-US" altLang="en-US" sz="2800" dirty="0" smtClean="0"/>
              <a:t>HORMONES that cause sexual maturity are called sex hormones ex: testosterone </a:t>
            </a:r>
            <a:r>
              <a:rPr lang="en-US" altLang="en-US" sz="1400" dirty="0" smtClean="0"/>
              <a:t>(male)</a:t>
            </a:r>
            <a:r>
              <a:rPr lang="en-US" altLang="en-US" sz="2800" dirty="0" smtClean="0"/>
              <a:t>, progesterone </a:t>
            </a:r>
            <a:r>
              <a:rPr lang="en-US" altLang="en-US" sz="1400" dirty="0" smtClean="0"/>
              <a:t>(female)</a:t>
            </a:r>
          </a:p>
          <a:p>
            <a:pPr eaLnBrk="1" hangingPunct="1"/>
            <a:endParaRPr lang="en-US" altLang="en-US" sz="1400" dirty="0"/>
          </a:p>
          <a:p>
            <a:pPr marL="0" indent="0" eaLnBrk="1" hangingPunct="1">
              <a:buNone/>
            </a:pPr>
            <a:r>
              <a:rPr lang="en-US" altLang="en-US" sz="2800" dirty="0" smtClean="0"/>
              <a:t>Pituitary Gland = stimulates the ovaries and testes to release hormones.</a:t>
            </a:r>
            <a:endParaRPr lang="en-US" altLang="en-US" sz="2800" dirty="0"/>
          </a:p>
        </p:txBody>
      </p:sp>
    </p:spTree>
    <p:extLst>
      <p:ext uri="{BB962C8B-B14F-4D97-AF65-F5344CB8AC3E}">
        <p14:creationId xmlns:p14="http://schemas.microsoft.com/office/powerpoint/2010/main" val="314901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Awkwardness /Growth Spurts</a:t>
            </a:r>
          </a:p>
        </p:txBody>
      </p:sp>
      <p:sp>
        <p:nvSpPr>
          <p:cNvPr id="31747" name="Rectangle 3"/>
          <p:cNvSpPr>
            <a:spLocks noGrp="1" noChangeArrowheads="1"/>
          </p:cNvSpPr>
          <p:nvPr>
            <p:ph type="body" idx="1"/>
          </p:nvPr>
        </p:nvSpPr>
        <p:spPr/>
        <p:txBody>
          <a:bodyPr/>
          <a:lstStyle/>
          <a:p>
            <a:pPr eaLnBrk="1" hangingPunct="1"/>
            <a:r>
              <a:rPr lang="en-US" altLang="en-US" sz="2800" smtClean="0"/>
              <a:t>Teens may be more clumsy because of growth spurts. </a:t>
            </a:r>
          </a:p>
          <a:p>
            <a:pPr eaLnBrk="1" hangingPunct="1"/>
            <a:endParaRPr lang="en-US" altLang="en-US" sz="2800" smtClean="0"/>
          </a:p>
          <a:p>
            <a:pPr eaLnBrk="1" hangingPunct="1"/>
            <a:r>
              <a:rPr lang="en-US" altLang="en-US" sz="2800" smtClean="0"/>
              <a:t>During puberty:</a:t>
            </a:r>
          </a:p>
          <a:p>
            <a:pPr lvl="1" eaLnBrk="1" hangingPunct="1"/>
            <a:r>
              <a:rPr lang="en-US" altLang="en-US" sz="2400" smtClean="0"/>
              <a:t> body parts don't all grow at the same rate</a:t>
            </a:r>
          </a:p>
          <a:p>
            <a:pPr lvl="1" eaLnBrk="1" hangingPunct="1"/>
            <a:r>
              <a:rPr lang="en-US" altLang="en-US" sz="2400" smtClean="0"/>
              <a:t>leads to clumsiness as the teen tries to cope with limbs that seem to have grown overnight</a:t>
            </a:r>
          </a:p>
          <a:p>
            <a:pPr lvl="1" eaLnBrk="1" hangingPunct="1"/>
            <a:r>
              <a:rPr lang="en-US" altLang="en-US" sz="2400" smtClean="0"/>
              <a:t> Teens can appear uncoordinated. </a:t>
            </a:r>
          </a:p>
          <a:p>
            <a:pPr eaLnBrk="1" hangingPunct="1"/>
            <a:endParaRPr lang="en-US" altLang="en-US" sz="2800" smtClean="0"/>
          </a:p>
        </p:txBody>
      </p:sp>
    </p:spTree>
    <p:extLst>
      <p:ext uri="{BB962C8B-B14F-4D97-AF65-F5344CB8AC3E}">
        <p14:creationId xmlns:p14="http://schemas.microsoft.com/office/powerpoint/2010/main" val="208867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5400" dirty="0" smtClean="0"/>
              <a:t>Physical Growth and Development</a:t>
            </a:r>
          </a:p>
        </p:txBody>
      </p:sp>
      <p:sp>
        <p:nvSpPr>
          <p:cNvPr id="49155" name="Rectangle 2"/>
          <p:cNvSpPr>
            <a:spLocks noChangeArrowheads="1"/>
          </p:cNvSpPr>
          <p:nvPr/>
        </p:nvSpPr>
        <p:spPr bwMode="auto">
          <a:xfrm>
            <a:off x="228600" y="2057400"/>
            <a:ext cx="8763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n-US" altLang="en-US" sz="3000">
              <a:latin typeface="Times New Roman" charset="0"/>
              <a:hlinkClick r:id="rId2"/>
            </a:endParaRPr>
          </a:p>
          <a:p>
            <a:pPr eaLnBrk="1" hangingPunct="1">
              <a:spcBef>
                <a:spcPct val="0"/>
              </a:spcBef>
              <a:buClrTx/>
              <a:buSzTx/>
              <a:buFontTx/>
              <a:buNone/>
            </a:pPr>
            <a:r>
              <a:rPr lang="en-US" altLang="en-US" sz="3000">
                <a:latin typeface="Times New Roman" charset="0"/>
                <a:hlinkClick r:id="rId2"/>
              </a:rPr>
              <a:t>The Teenage Brain explained ( Physical Growth)</a:t>
            </a:r>
          </a:p>
          <a:p>
            <a:pPr eaLnBrk="1" hangingPunct="1">
              <a:spcBef>
                <a:spcPct val="0"/>
              </a:spcBef>
              <a:buClrTx/>
              <a:buSzTx/>
              <a:buFontTx/>
              <a:buNone/>
            </a:pPr>
            <a:endParaRPr lang="en-US" altLang="en-US" sz="2400">
              <a:latin typeface="Times New Roman" charset="0"/>
              <a:hlinkClick r:id="rId2"/>
            </a:endParaRPr>
          </a:p>
          <a:p>
            <a:pPr eaLnBrk="1" hangingPunct="1">
              <a:spcBef>
                <a:spcPct val="0"/>
              </a:spcBef>
              <a:buClrTx/>
              <a:buSzTx/>
              <a:buFontTx/>
              <a:buNone/>
            </a:pPr>
            <a:endParaRPr lang="en-US" altLang="en-US" sz="2400">
              <a:latin typeface="Times New Roman" charset="0"/>
              <a:hlinkClick r:id="rId2"/>
            </a:endParaRPr>
          </a:p>
          <a:p>
            <a:pPr eaLnBrk="1" hangingPunct="1">
              <a:spcBef>
                <a:spcPct val="0"/>
              </a:spcBef>
              <a:buClrTx/>
              <a:buSzTx/>
              <a:buFontTx/>
              <a:buNone/>
            </a:pPr>
            <a:r>
              <a:rPr lang="en-US" altLang="en-US" sz="2400">
                <a:latin typeface="Times New Roman" charset="0"/>
                <a:hlinkClick r:id="rId2"/>
              </a:rPr>
              <a:t>https://www.youtube.com/watch?v=hiduiTq1ei8</a:t>
            </a:r>
          </a:p>
          <a:p>
            <a:pPr eaLnBrk="1" hangingPunct="1">
              <a:spcBef>
                <a:spcPct val="0"/>
              </a:spcBef>
              <a:buClrTx/>
              <a:buSzTx/>
              <a:buFontTx/>
              <a:buNone/>
            </a:pPr>
            <a:endParaRPr lang="en-US" altLang="en-US" sz="2400">
              <a:latin typeface="Times New Roman" charset="0"/>
              <a:hlinkClick r:id="rId2"/>
            </a:endParaRPr>
          </a:p>
          <a:p>
            <a:pPr eaLnBrk="1" hangingPunct="1">
              <a:spcBef>
                <a:spcPct val="0"/>
              </a:spcBef>
              <a:buClrTx/>
              <a:buSzTx/>
              <a:buFontTx/>
              <a:buNone/>
            </a:pPr>
            <a:endParaRPr lang="en-US" altLang="en-US" sz="2400">
              <a:latin typeface="Times New Roman" charset="0"/>
              <a:hlinkClick r:id="rId2"/>
            </a:endParaRPr>
          </a:p>
          <a:p>
            <a:pPr eaLnBrk="1" hangingPunct="1">
              <a:spcBef>
                <a:spcPct val="0"/>
              </a:spcBef>
              <a:buClrTx/>
              <a:buSzTx/>
              <a:buFontTx/>
              <a:buNone/>
            </a:pPr>
            <a:endParaRPr lang="en-US" altLang="en-US" sz="2400">
              <a:latin typeface="Times New Roman" charset="0"/>
            </a:endParaRPr>
          </a:p>
        </p:txBody>
      </p:sp>
    </p:spTree>
    <p:extLst>
      <p:ext uri="{BB962C8B-B14F-4D97-AF65-F5344CB8AC3E}">
        <p14:creationId xmlns:p14="http://schemas.microsoft.com/office/powerpoint/2010/main" val="445669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latin typeface="Comic Sans MS" pitchFamily="66" charset="0"/>
              </a:rPr>
              <a:t> Changes for both sexes…..</a:t>
            </a:r>
          </a:p>
        </p:txBody>
      </p:sp>
      <p:graphicFrame>
        <p:nvGraphicFramePr>
          <p:cNvPr id="27679" name="Group 31"/>
          <p:cNvGraphicFramePr>
            <a:graphicFrameLocks noGrp="1"/>
          </p:cNvGraphicFramePr>
          <p:nvPr>
            <p:ph type="tbl" idx="1"/>
          </p:nvPr>
        </p:nvGraphicFramePr>
        <p:xfrm>
          <a:off x="533400" y="2133600"/>
          <a:ext cx="7772400" cy="4373562"/>
        </p:xfrm>
        <a:graphic>
          <a:graphicData uri="http://schemas.openxmlformats.org/drawingml/2006/table">
            <a:tbl>
              <a:tblPr/>
              <a:tblGrid>
                <a:gridCol w="3886200"/>
                <a:gridCol w="3886200"/>
              </a:tblGrid>
              <a:tr h="685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Comic Sans MS" pitchFamily="66"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better dexterity</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Comic Sans MS" pitchFamily="66"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Brain size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7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change in body/face shape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Hair texture changes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maturity</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Body odor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permanent teeth</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Hand size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Comic Sans MS" pitchFamily="66"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Comic Sans MS" pitchFamily="66" charset="0"/>
                        </a:rPr>
                        <a:t>Foot size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51458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5250" y="152400"/>
            <a:ext cx="8934450" cy="2057400"/>
          </a:xfrm>
        </p:spPr>
        <p:txBody>
          <a:bodyPr/>
          <a:lstStyle/>
          <a:p>
            <a:pPr eaLnBrk="1" hangingPunct="1"/>
            <a:r>
              <a:rPr lang="en-US" altLang="en-US" smtClean="0">
                <a:latin typeface="Comic Sans MS" pitchFamily="66" charset="0"/>
              </a:rPr>
              <a:t>Secondary Sexual Characteristics for both genders</a:t>
            </a:r>
          </a:p>
        </p:txBody>
      </p:sp>
      <p:sp>
        <p:nvSpPr>
          <p:cNvPr id="47107" name="Text Box 3"/>
          <p:cNvSpPr txBox="1">
            <a:spLocks noChangeArrowheads="1"/>
          </p:cNvSpPr>
          <p:nvPr/>
        </p:nvSpPr>
        <p:spPr bwMode="auto">
          <a:xfrm>
            <a:off x="209550" y="19812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n-US" altLang="en-US" sz="4000">
                <a:solidFill>
                  <a:schemeClr val="accent2"/>
                </a:solidFill>
                <a:latin typeface="Comic Sans MS" pitchFamily="66" charset="0"/>
                <a:cs typeface="Times New Roman" charset="0"/>
              </a:rPr>
              <a:t>Underarm hair</a:t>
            </a:r>
          </a:p>
          <a:p>
            <a:pPr eaLnBrk="1" hangingPunct="1">
              <a:spcBef>
                <a:spcPct val="50000"/>
              </a:spcBef>
              <a:buClrTx/>
              <a:buSzTx/>
              <a:buFontTx/>
              <a:buNone/>
            </a:pPr>
            <a:r>
              <a:rPr lang="en-US" altLang="en-US" sz="4000">
                <a:solidFill>
                  <a:schemeClr val="accent2"/>
                </a:solidFill>
                <a:latin typeface="Comic Sans MS" pitchFamily="66" charset="0"/>
                <a:cs typeface="Times New Roman" charset="0"/>
              </a:rPr>
              <a:t>More body hair/texture</a:t>
            </a:r>
          </a:p>
          <a:p>
            <a:pPr eaLnBrk="1" hangingPunct="1">
              <a:spcBef>
                <a:spcPct val="50000"/>
              </a:spcBef>
              <a:buClrTx/>
              <a:buSzTx/>
              <a:buFontTx/>
              <a:buNone/>
            </a:pPr>
            <a:r>
              <a:rPr lang="en-US" altLang="en-US" sz="4000">
                <a:solidFill>
                  <a:schemeClr val="accent2"/>
                </a:solidFill>
                <a:latin typeface="Comic Sans MS" pitchFamily="66" charset="0"/>
                <a:cs typeface="Times New Roman" charset="0"/>
              </a:rPr>
              <a:t>Change in skin texture … ZITS &amp;  Oily hair !</a:t>
            </a:r>
          </a:p>
          <a:p>
            <a:pPr eaLnBrk="1" hangingPunct="1">
              <a:spcBef>
                <a:spcPct val="50000"/>
              </a:spcBef>
              <a:buClrTx/>
              <a:buSzTx/>
              <a:buFontTx/>
              <a:buNone/>
            </a:pPr>
            <a:r>
              <a:rPr lang="en-US" altLang="en-US" sz="4000">
                <a:solidFill>
                  <a:schemeClr val="accent2"/>
                </a:solidFill>
                <a:latin typeface="Comic Sans MS" pitchFamily="66" charset="0"/>
                <a:cs typeface="Times New Roman" charset="0"/>
              </a:rPr>
              <a:t>Body Odor – need to wear deodorant</a:t>
            </a:r>
          </a:p>
          <a:p>
            <a:pPr eaLnBrk="1" hangingPunct="1">
              <a:spcBef>
                <a:spcPct val="50000"/>
              </a:spcBef>
              <a:buClrTx/>
              <a:buSzTx/>
              <a:buFontTx/>
              <a:buNone/>
            </a:pPr>
            <a:endParaRPr lang="en-US" altLang="en-US" sz="2400">
              <a:solidFill>
                <a:schemeClr val="accent2"/>
              </a:solidFill>
              <a:latin typeface="Comic Sans MS" pitchFamily="66" charset="0"/>
            </a:endParaRPr>
          </a:p>
        </p:txBody>
      </p:sp>
      <p:sp>
        <p:nvSpPr>
          <p:cNvPr id="47108" name="Text Box 4"/>
          <p:cNvSpPr txBox="1">
            <a:spLocks noChangeArrowheads="1"/>
          </p:cNvSpPr>
          <p:nvPr/>
        </p:nvSpPr>
        <p:spPr bwMode="auto">
          <a:xfrm>
            <a:off x="381000" y="47244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spTree>
    <p:extLst>
      <p:ext uri="{BB962C8B-B14F-4D97-AF65-F5344CB8AC3E}">
        <p14:creationId xmlns:p14="http://schemas.microsoft.com/office/powerpoint/2010/main" val="3214740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0"/>
            <a:ext cx="8229600" cy="1143000"/>
          </a:xfrm>
        </p:spPr>
        <p:txBody>
          <a:bodyPr>
            <a:normAutofit fontScale="90000"/>
          </a:bodyPr>
          <a:lstStyle/>
          <a:p>
            <a:pPr eaLnBrk="1" hangingPunct="1"/>
            <a:r>
              <a:rPr lang="en-US" altLang="en-US" sz="5400" dirty="0" smtClean="0">
                <a:latin typeface="Comic Sans MS" pitchFamily="66" charset="0"/>
              </a:rPr>
              <a:t>Boys…</a:t>
            </a:r>
            <a:r>
              <a:rPr lang="en-US" altLang="en-US" sz="5400" b="1" dirty="0" smtClean="0">
                <a:latin typeface="Comic Sans MS" pitchFamily="66" charset="0"/>
              </a:rPr>
              <a:t> 12 to 16 years old</a:t>
            </a:r>
            <a:endParaRPr lang="en-US" altLang="en-US" sz="5400" dirty="0" smtClean="0">
              <a:latin typeface="Comic Sans MS" pitchFamily="66" charset="0"/>
            </a:endParaRPr>
          </a:p>
        </p:txBody>
      </p:sp>
      <p:sp>
        <p:nvSpPr>
          <p:cNvPr id="54275" name="Rectangle 3"/>
          <p:cNvSpPr>
            <a:spLocks noGrp="1" noChangeArrowheads="1"/>
          </p:cNvSpPr>
          <p:nvPr>
            <p:ph type="body" idx="1"/>
          </p:nvPr>
        </p:nvSpPr>
        <p:spPr>
          <a:xfrm>
            <a:off x="0" y="914400"/>
            <a:ext cx="9118600" cy="5943600"/>
          </a:xfrm>
        </p:spPr>
        <p:txBody>
          <a:bodyPr>
            <a:normAutofit lnSpcReduction="10000"/>
          </a:bodyPr>
          <a:lstStyle/>
          <a:p>
            <a:pPr eaLnBrk="1" hangingPunct="1">
              <a:buSzPct val="83000"/>
              <a:buFont typeface="Wingdings" pitchFamily="2" charset="2"/>
              <a:buChar char="q"/>
              <a:defRPr/>
            </a:pPr>
            <a:r>
              <a:rPr lang="en-US" altLang="en-US" sz="3000" dirty="0" smtClean="0">
                <a:latin typeface="Comic Sans MS" panose="030F0702030302020204" pitchFamily="66" charset="0"/>
              </a:rPr>
              <a:t>weight gain and an increase </a:t>
            </a:r>
            <a:r>
              <a:rPr lang="en-US" altLang="en-US" sz="3000" dirty="0" smtClean="0">
                <a:solidFill>
                  <a:srgbClr val="FF0000"/>
                </a:solidFill>
                <a:latin typeface="Comic Sans MS" panose="030F0702030302020204" pitchFamily="66" charset="0"/>
              </a:rPr>
              <a:t>in muscular development – replaces fat tissue</a:t>
            </a:r>
          </a:p>
          <a:p>
            <a:pPr marL="0" indent="0" eaLnBrk="1" hangingPunct="1">
              <a:buSzPct val="83000"/>
              <a:buFont typeface="Wingdings" pitchFamily="2" charset="2"/>
              <a:buNone/>
              <a:defRPr/>
            </a:pPr>
            <a:endParaRPr lang="en-US" altLang="en-US" sz="3000" dirty="0" smtClean="0">
              <a:latin typeface="Comic Sans MS" panose="030F0702030302020204" pitchFamily="66" charset="0"/>
            </a:endParaRPr>
          </a:p>
          <a:p>
            <a:pPr eaLnBrk="1" hangingPunct="1">
              <a:buSzPct val="83000"/>
              <a:buFont typeface="Wingdings" pitchFamily="2" charset="2"/>
              <a:buChar char="q"/>
              <a:defRPr/>
            </a:pPr>
            <a:r>
              <a:rPr lang="en-US" altLang="en-US" sz="3000" dirty="0" smtClean="0">
                <a:latin typeface="Comic Sans MS" panose="030F0702030302020204" pitchFamily="66" charset="0"/>
              </a:rPr>
              <a:t> changes in body proportions— </a:t>
            </a:r>
            <a:r>
              <a:rPr lang="en-US" altLang="en-US" sz="3000" b="1" dirty="0" smtClean="0">
                <a:solidFill>
                  <a:srgbClr val="FF0000"/>
                </a:solidFill>
                <a:latin typeface="Comic Sans MS" panose="030F0702030302020204" pitchFamily="66" charset="0"/>
              </a:rPr>
              <a:t>shoulders broaden</a:t>
            </a:r>
          </a:p>
          <a:p>
            <a:pPr eaLnBrk="1" hangingPunct="1">
              <a:buSzPct val="83000"/>
              <a:buFont typeface="Wingdings" pitchFamily="2" charset="2"/>
              <a:buChar char="q"/>
              <a:defRPr/>
            </a:pPr>
            <a:endParaRPr lang="en-US" altLang="en-US" sz="3000" b="1" dirty="0" smtClean="0">
              <a:solidFill>
                <a:srgbClr val="FF0000"/>
              </a:solidFill>
              <a:latin typeface="Comic Sans MS" panose="030F0702030302020204" pitchFamily="66" charset="0"/>
            </a:endParaRPr>
          </a:p>
          <a:p>
            <a:pPr eaLnBrk="1" hangingPunct="1">
              <a:buSzPct val="83000"/>
              <a:buFont typeface="Wingdings" pitchFamily="2" charset="2"/>
              <a:buChar char="q"/>
              <a:defRPr/>
            </a:pPr>
            <a:r>
              <a:rPr lang="en-US" altLang="en-US" sz="3000" dirty="0" smtClean="0">
                <a:latin typeface="Comic Sans MS" panose="030F0702030302020204" pitchFamily="66" charset="0"/>
              </a:rPr>
              <a:t>Growth spurt of approx. </a:t>
            </a:r>
            <a:r>
              <a:rPr lang="en-US" altLang="en-US" sz="3000" dirty="0" smtClean="0">
                <a:solidFill>
                  <a:srgbClr val="FF0000"/>
                </a:solidFill>
                <a:latin typeface="Comic Sans MS" panose="030F0702030302020204" pitchFamily="66" charset="0"/>
              </a:rPr>
              <a:t>12 -13 inches</a:t>
            </a:r>
          </a:p>
          <a:p>
            <a:pPr eaLnBrk="1" hangingPunct="1">
              <a:buSzPct val="83000"/>
              <a:buFont typeface="Wingdings" pitchFamily="2" charset="2"/>
              <a:buChar char="q"/>
              <a:defRPr/>
            </a:pPr>
            <a:endParaRPr lang="en-US" altLang="en-US" sz="3000" dirty="0">
              <a:solidFill>
                <a:srgbClr val="FF0000"/>
              </a:solidFill>
              <a:latin typeface="Comic Sans MS" panose="030F0702030302020204" pitchFamily="66" charset="0"/>
            </a:endParaRPr>
          </a:p>
          <a:p>
            <a:pPr>
              <a:buSzPct val="83000"/>
              <a:buFont typeface="Wingdings" pitchFamily="2" charset="2"/>
              <a:buChar char="q"/>
              <a:defRPr/>
            </a:pPr>
            <a:r>
              <a:rPr lang="en-US" altLang="en-US" sz="3000" dirty="0">
                <a:solidFill>
                  <a:schemeClr val="tx2"/>
                </a:solidFill>
                <a:latin typeface="Comic Sans MS" pitchFamily="66" charset="0"/>
                <a:cs typeface="Times New Roman" charset="0"/>
              </a:rPr>
              <a:t>Voice deepens</a:t>
            </a:r>
            <a:r>
              <a:rPr lang="en-US" altLang="en-US" sz="3000" dirty="0">
                <a:latin typeface="Comic Sans MS" pitchFamily="66" charset="0"/>
                <a:cs typeface="Times New Roman" charset="0"/>
              </a:rPr>
              <a:t> </a:t>
            </a:r>
            <a:endParaRPr lang="en-US" altLang="en-US" sz="3000" dirty="0" smtClean="0">
              <a:latin typeface="Comic Sans MS" pitchFamily="66" charset="0"/>
              <a:cs typeface="Times New Roman" charset="0"/>
            </a:endParaRPr>
          </a:p>
          <a:p>
            <a:pPr>
              <a:buSzPct val="83000"/>
              <a:buFont typeface="Wingdings" pitchFamily="2" charset="2"/>
              <a:buChar char="q"/>
              <a:defRPr/>
            </a:pPr>
            <a:endParaRPr lang="en-US" altLang="en-US" sz="3000" dirty="0">
              <a:latin typeface="Comic Sans MS" pitchFamily="66" charset="0"/>
              <a:cs typeface="Times New Roman" charset="0"/>
            </a:endParaRPr>
          </a:p>
          <a:p>
            <a:pPr>
              <a:buSzPct val="83000"/>
              <a:buFont typeface="Wingdings" pitchFamily="2" charset="2"/>
              <a:buChar char="q"/>
              <a:defRPr/>
            </a:pPr>
            <a:r>
              <a:rPr lang="en-US" altLang="en-US" sz="2800" dirty="0">
                <a:latin typeface="Comic Sans MS" pitchFamily="66" charset="0"/>
              </a:rPr>
              <a:t>Nocturnal emissions (wet dream)</a:t>
            </a:r>
          </a:p>
          <a:p>
            <a:pPr marL="0" indent="0">
              <a:buSzPct val="83000"/>
              <a:buNone/>
              <a:defRPr/>
            </a:pPr>
            <a:r>
              <a:rPr lang="en-US" altLang="en-US" sz="3000" dirty="0">
                <a:latin typeface="Comic Sans MS" pitchFamily="66" charset="0"/>
                <a:cs typeface="Times New Roman" charset="0"/>
              </a:rPr>
              <a:t>	</a:t>
            </a:r>
            <a:r>
              <a:rPr lang="en-US" altLang="en-US" sz="3000" dirty="0" smtClean="0">
                <a:latin typeface="Comic Sans MS" pitchFamily="66" charset="0"/>
                <a:cs typeface="Times New Roman" charset="0"/>
              </a:rPr>
              <a:t>indicates a presence of sperm. </a:t>
            </a:r>
            <a:endParaRPr lang="en-US" altLang="en-US" sz="3000" dirty="0" smtClean="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090059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z="5400" smtClean="0">
                <a:solidFill>
                  <a:schemeClr val="tx1"/>
                </a:solidFill>
                <a:latin typeface="Comic Sans MS" pitchFamily="66" charset="0"/>
                <a:cs typeface="Times New Roman" charset="0"/>
              </a:rPr>
              <a:t>Changes for GIRLS:</a:t>
            </a:r>
            <a:endParaRPr lang="en-US" altLang="en-US" sz="5400" smtClean="0"/>
          </a:p>
        </p:txBody>
      </p:sp>
      <p:sp>
        <p:nvSpPr>
          <p:cNvPr id="60419" name="Rectangle 3"/>
          <p:cNvSpPr>
            <a:spLocks noGrp="1" noChangeArrowheads="1"/>
          </p:cNvSpPr>
          <p:nvPr>
            <p:ph type="body" idx="1"/>
          </p:nvPr>
        </p:nvSpPr>
        <p:spPr>
          <a:xfrm>
            <a:off x="228600" y="1600200"/>
            <a:ext cx="8610600" cy="5029200"/>
          </a:xfrm>
        </p:spPr>
        <p:txBody>
          <a:bodyPr/>
          <a:lstStyle/>
          <a:p>
            <a:pPr eaLnBrk="1" hangingPunct="1">
              <a:lnSpc>
                <a:spcPct val="90000"/>
              </a:lnSpc>
              <a:buFont typeface="Wingdings" pitchFamily="2" charset="2"/>
              <a:buNone/>
              <a:defRPr/>
            </a:pPr>
            <a:endParaRPr lang="en-US" altLang="en-US" sz="2800" dirty="0" smtClean="0">
              <a:latin typeface="Comic Sans MS" pitchFamily="66" charset="0"/>
              <a:cs typeface="Times New Roman" pitchFamily="18" charset="0"/>
            </a:endParaRPr>
          </a:p>
          <a:p>
            <a:pPr eaLnBrk="1" hangingPunct="1">
              <a:lnSpc>
                <a:spcPct val="90000"/>
              </a:lnSpc>
              <a:defRPr/>
            </a:pPr>
            <a:r>
              <a:rPr lang="en-US" altLang="en-US" sz="3000" dirty="0" smtClean="0">
                <a:latin typeface="Comic Sans MS" pitchFamily="66" charset="0"/>
                <a:cs typeface="Times New Roman" pitchFamily="18" charset="0"/>
              </a:rPr>
              <a:t>Body becomes </a:t>
            </a:r>
            <a:r>
              <a:rPr lang="en-US" altLang="en-US" sz="3000" dirty="0" smtClean="0">
                <a:solidFill>
                  <a:schemeClr val="accent2"/>
                </a:solidFill>
                <a:latin typeface="Comic Sans MS" pitchFamily="66" charset="0"/>
                <a:cs typeface="Times New Roman" pitchFamily="18" charset="0"/>
              </a:rPr>
              <a:t>curvier</a:t>
            </a:r>
            <a:r>
              <a:rPr lang="en-US" altLang="en-US" sz="3000" dirty="0" smtClean="0">
                <a:latin typeface="Comic Sans MS" pitchFamily="66" charset="0"/>
                <a:cs typeface="Times New Roman" pitchFamily="18" charset="0"/>
              </a:rPr>
              <a:t> – gaining weight:</a:t>
            </a:r>
          </a:p>
          <a:p>
            <a:pPr lvl="1" eaLnBrk="1" hangingPunct="1">
              <a:lnSpc>
                <a:spcPct val="90000"/>
              </a:lnSpc>
              <a:defRPr/>
            </a:pPr>
            <a:r>
              <a:rPr lang="en-US" altLang="en-US" sz="3000" dirty="0" smtClean="0">
                <a:latin typeface="Comic Sans MS" pitchFamily="66" charset="0"/>
                <a:cs typeface="Times New Roman" pitchFamily="18" charset="0"/>
              </a:rPr>
              <a:t> hips</a:t>
            </a:r>
          </a:p>
          <a:p>
            <a:pPr lvl="1" eaLnBrk="1" hangingPunct="1">
              <a:lnSpc>
                <a:spcPct val="90000"/>
              </a:lnSpc>
              <a:defRPr/>
            </a:pPr>
            <a:r>
              <a:rPr lang="en-US" altLang="en-US" sz="3000" dirty="0">
                <a:latin typeface="Comic Sans MS" pitchFamily="66" charset="0"/>
                <a:cs typeface="Times New Roman" pitchFamily="18" charset="0"/>
              </a:rPr>
              <a:t>b</a:t>
            </a:r>
            <a:r>
              <a:rPr lang="en-US" altLang="en-US" sz="3000" dirty="0" smtClean="0">
                <a:latin typeface="Comic Sans MS" pitchFamily="66" charset="0"/>
                <a:cs typeface="Times New Roman" pitchFamily="18" charset="0"/>
              </a:rPr>
              <a:t>uttocks</a:t>
            </a:r>
          </a:p>
          <a:p>
            <a:pPr lvl="1" eaLnBrk="1" hangingPunct="1">
              <a:lnSpc>
                <a:spcPct val="90000"/>
              </a:lnSpc>
              <a:defRPr/>
            </a:pPr>
            <a:r>
              <a:rPr lang="en-US" altLang="en-US" sz="3000" dirty="0" smtClean="0">
                <a:latin typeface="Comic Sans MS" pitchFamily="66" charset="0"/>
                <a:cs typeface="Times New Roman" pitchFamily="18" charset="0"/>
              </a:rPr>
              <a:t>thighs  </a:t>
            </a:r>
          </a:p>
          <a:p>
            <a:pPr marL="457200" lvl="1" indent="0" eaLnBrk="1" hangingPunct="1">
              <a:lnSpc>
                <a:spcPct val="90000"/>
              </a:lnSpc>
              <a:buFont typeface="Wingdings" pitchFamily="2" charset="2"/>
              <a:buNone/>
              <a:defRPr/>
            </a:pPr>
            <a:endParaRPr lang="en-US" altLang="en-US" sz="2400" dirty="0">
              <a:latin typeface="Comic Sans MS" pitchFamily="66" charset="0"/>
              <a:cs typeface="Times New Roman" pitchFamily="18" charset="0"/>
            </a:endParaRPr>
          </a:p>
          <a:p>
            <a:pPr marL="457200" lvl="1" indent="0" eaLnBrk="1" hangingPunct="1">
              <a:lnSpc>
                <a:spcPct val="90000"/>
              </a:lnSpc>
              <a:buFont typeface="Wingdings" pitchFamily="2" charset="2"/>
              <a:buNone/>
              <a:defRPr/>
            </a:pPr>
            <a:endParaRPr lang="en-US" altLang="en-US" sz="2400" dirty="0">
              <a:latin typeface="Comic Sans MS" pitchFamily="66" charset="0"/>
              <a:cs typeface="Times New Roman" pitchFamily="18" charset="0"/>
            </a:endParaRPr>
          </a:p>
          <a:p>
            <a:pPr marL="457200" lvl="1" indent="0" eaLnBrk="1" hangingPunct="1">
              <a:lnSpc>
                <a:spcPct val="90000"/>
              </a:lnSpc>
              <a:buFont typeface="Wingdings" pitchFamily="2" charset="2"/>
              <a:buNone/>
              <a:defRPr/>
            </a:pPr>
            <a:r>
              <a:rPr lang="en-US" altLang="en-US" sz="3400" dirty="0" smtClean="0">
                <a:latin typeface="Comic Sans MS" pitchFamily="66" charset="0"/>
                <a:cs typeface="Times New Roman" pitchFamily="18" charset="0"/>
              </a:rPr>
              <a:t>Don’t assume you are getting fat – you’re NOT!  It is NORMAL to have this increase of weight at this age.</a:t>
            </a:r>
          </a:p>
          <a:p>
            <a:pPr eaLnBrk="1" hangingPunct="1">
              <a:lnSpc>
                <a:spcPct val="90000"/>
              </a:lnSpc>
              <a:defRPr/>
            </a:pPr>
            <a:endParaRPr lang="en-US" altLang="en-US" sz="2800" dirty="0" smtClean="0">
              <a:latin typeface="Comic Sans MS" pitchFamily="66" charset="0"/>
              <a:cs typeface="Times New Roman" pitchFamily="18" charset="0"/>
            </a:endParaRPr>
          </a:p>
          <a:p>
            <a:pPr eaLnBrk="1" hangingPunct="1">
              <a:lnSpc>
                <a:spcPct val="90000"/>
              </a:lnSpc>
              <a:defRPr/>
            </a:pPr>
            <a:endParaRPr lang="en-US" altLang="en-US" sz="2800" dirty="0" smtClean="0">
              <a:latin typeface="Comic Sans MS" pitchFamily="66" charset="0"/>
              <a:cs typeface="Times New Roman" pitchFamily="18" charset="0"/>
            </a:endParaRPr>
          </a:p>
        </p:txBody>
      </p:sp>
    </p:spTree>
    <p:extLst>
      <p:ext uri="{BB962C8B-B14F-4D97-AF65-F5344CB8AC3E}">
        <p14:creationId xmlns:p14="http://schemas.microsoft.com/office/powerpoint/2010/main" val="2283211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81200"/>
            <a:ext cx="7772400" cy="3581400"/>
          </a:xfrm>
        </p:spPr>
        <p:txBody>
          <a:bodyPr/>
          <a:lstStyle/>
          <a:p>
            <a:pPr eaLnBrk="1" hangingPunct="1">
              <a:defRPr/>
            </a:pPr>
            <a:r>
              <a:rPr lang="en-US" sz="2800" dirty="0" smtClean="0">
                <a:solidFill>
                  <a:schemeClr val="tx1"/>
                </a:solidFill>
                <a:latin typeface="Comic Sans MS" pitchFamily="66" charset="0"/>
              </a:rPr>
              <a:t>Each teenager:</a:t>
            </a:r>
            <a:br>
              <a:rPr lang="en-US" sz="2800" dirty="0" smtClean="0">
                <a:solidFill>
                  <a:schemeClr val="tx1"/>
                </a:solidFill>
                <a:latin typeface="Comic Sans MS" pitchFamily="66" charset="0"/>
              </a:rPr>
            </a:br>
            <a:r>
              <a:rPr lang="en-US" sz="2800" dirty="0">
                <a:solidFill>
                  <a:schemeClr val="tx1"/>
                </a:solidFill>
                <a:latin typeface="Comic Sans MS" pitchFamily="66" charset="0"/>
              </a:rPr>
              <a:t>	</a:t>
            </a:r>
            <a:r>
              <a:rPr lang="en-US" sz="2800" dirty="0" smtClean="0">
                <a:solidFill>
                  <a:schemeClr val="tx1"/>
                </a:solidFill>
                <a:latin typeface="Comic Sans MS" pitchFamily="66" charset="0"/>
              </a:rPr>
              <a:t>*is an individual </a:t>
            </a:r>
            <a:br>
              <a:rPr lang="en-US" sz="2800" dirty="0" smtClean="0">
                <a:solidFill>
                  <a:schemeClr val="tx1"/>
                </a:solidFill>
                <a:latin typeface="Comic Sans MS" pitchFamily="66" charset="0"/>
              </a:rPr>
            </a:br>
            <a:r>
              <a:rPr lang="en-US" sz="2800" dirty="0" smtClean="0">
                <a:solidFill>
                  <a:schemeClr val="tx1"/>
                </a:solidFill>
                <a:latin typeface="Comic Sans MS" pitchFamily="66" charset="0"/>
              </a:rPr>
              <a:t>	*unique personality </a:t>
            </a:r>
            <a:br>
              <a:rPr lang="en-US" sz="2800" dirty="0" smtClean="0">
                <a:solidFill>
                  <a:schemeClr val="tx1"/>
                </a:solidFill>
                <a:latin typeface="Comic Sans MS" pitchFamily="66" charset="0"/>
              </a:rPr>
            </a:br>
            <a:r>
              <a:rPr lang="en-US" sz="2800" dirty="0">
                <a:solidFill>
                  <a:schemeClr val="tx1"/>
                </a:solidFill>
                <a:latin typeface="Comic Sans MS" pitchFamily="66" charset="0"/>
              </a:rPr>
              <a:t>	</a:t>
            </a:r>
            <a:r>
              <a:rPr lang="en-US" sz="2800" dirty="0" smtClean="0">
                <a:solidFill>
                  <a:schemeClr val="tx1"/>
                </a:solidFill>
                <a:latin typeface="Comic Sans MS" pitchFamily="66" charset="0"/>
              </a:rPr>
              <a:t>*special interests </a:t>
            </a:r>
            <a:br>
              <a:rPr lang="en-US" sz="2800" dirty="0" smtClean="0">
                <a:solidFill>
                  <a:schemeClr val="tx1"/>
                </a:solidFill>
                <a:latin typeface="Comic Sans MS" pitchFamily="66" charset="0"/>
              </a:rPr>
            </a:br>
            <a:r>
              <a:rPr lang="en-US" sz="2800" dirty="0">
                <a:solidFill>
                  <a:schemeClr val="tx1"/>
                </a:solidFill>
                <a:latin typeface="Comic Sans MS" pitchFamily="66" charset="0"/>
              </a:rPr>
              <a:t>	</a:t>
            </a:r>
            <a:r>
              <a:rPr lang="en-US" sz="2800" dirty="0" smtClean="0">
                <a:solidFill>
                  <a:schemeClr val="tx1"/>
                </a:solidFill>
                <a:latin typeface="Comic Sans MS" pitchFamily="66" charset="0"/>
              </a:rPr>
              <a:t>*likes and dislikes. </a:t>
            </a:r>
            <a:br>
              <a:rPr lang="en-US" sz="2800" dirty="0" smtClean="0">
                <a:solidFill>
                  <a:schemeClr val="tx1"/>
                </a:solidFill>
                <a:latin typeface="Comic Sans MS" pitchFamily="66" charset="0"/>
              </a:rPr>
            </a:br>
            <a:r>
              <a:rPr lang="en-US" sz="2800" dirty="0" smtClean="0">
                <a:solidFill>
                  <a:schemeClr val="tx1"/>
                </a:solidFill>
                <a:latin typeface="Comic Sans MS" pitchFamily="66" charset="0"/>
              </a:rPr>
              <a:t/>
            </a:r>
            <a:br>
              <a:rPr lang="en-US" sz="2800" dirty="0" smtClean="0">
                <a:solidFill>
                  <a:schemeClr val="tx1"/>
                </a:solidFill>
                <a:latin typeface="Comic Sans MS" pitchFamily="66" charset="0"/>
              </a:rPr>
            </a:br>
            <a:endParaRPr lang="en-US" sz="3200" dirty="0" smtClean="0"/>
          </a:p>
        </p:txBody>
      </p:sp>
    </p:spTree>
    <p:extLst>
      <p:ext uri="{BB962C8B-B14F-4D97-AF65-F5344CB8AC3E}">
        <p14:creationId xmlns:p14="http://schemas.microsoft.com/office/powerpoint/2010/main" val="3742903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latin typeface="Comic Sans MS" pitchFamily="66" charset="0"/>
              </a:rPr>
              <a:t>Girls…</a:t>
            </a:r>
            <a:r>
              <a:rPr lang="en-US" altLang="en-US" b="1" smtClean="0">
                <a:latin typeface="Comic Sans MS" pitchFamily="66" charset="0"/>
              </a:rPr>
              <a:t> (10 to 14 years old) </a:t>
            </a:r>
            <a:endParaRPr lang="en-US" altLang="en-US" smtClean="0">
              <a:latin typeface="Comic Sans MS" pitchFamily="66" charset="0"/>
            </a:endParaRPr>
          </a:p>
        </p:txBody>
      </p:sp>
      <p:sp>
        <p:nvSpPr>
          <p:cNvPr id="62467" name="Rectangle 3"/>
          <p:cNvSpPr>
            <a:spLocks noGrp="1" noChangeArrowheads="1"/>
          </p:cNvSpPr>
          <p:nvPr>
            <p:ph type="body" idx="1"/>
          </p:nvPr>
        </p:nvSpPr>
        <p:spPr>
          <a:xfrm>
            <a:off x="228600" y="1981200"/>
            <a:ext cx="8763000" cy="4038600"/>
          </a:xfrm>
        </p:spPr>
        <p:txBody>
          <a:bodyPr/>
          <a:lstStyle/>
          <a:p>
            <a:pPr eaLnBrk="1" hangingPunct="1">
              <a:defRPr/>
            </a:pPr>
            <a:r>
              <a:rPr lang="en-US" altLang="en-US" sz="2800" dirty="0" smtClean="0">
                <a:latin typeface="Comic Sans MS" panose="030F0702030302020204" pitchFamily="66" charset="0"/>
              </a:rPr>
              <a:t>onset of menstruation at age 12-13 on average</a:t>
            </a:r>
          </a:p>
          <a:p>
            <a:pPr marL="0" indent="0" eaLnBrk="1" hangingPunct="1">
              <a:buFont typeface="Wingdings" pitchFamily="2" charset="2"/>
              <a:buNone/>
              <a:defRPr/>
            </a:pPr>
            <a:endParaRPr lang="en-US" altLang="en-US" sz="2800" dirty="0" smtClean="0">
              <a:latin typeface="Comic Sans MS" panose="030F0702030302020204" pitchFamily="66" charset="0"/>
            </a:endParaRPr>
          </a:p>
          <a:p>
            <a:pPr eaLnBrk="1" hangingPunct="1">
              <a:defRPr/>
            </a:pPr>
            <a:r>
              <a:rPr lang="en-US" altLang="en-US" sz="2800" dirty="0" smtClean="0">
                <a:latin typeface="Comic Sans MS" panose="030F0702030302020204" pitchFamily="66" charset="0"/>
              </a:rPr>
              <a:t>a growth spurt of approximately 8 to 10 inches</a:t>
            </a:r>
          </a:p>
          <a:p>
            <a:pPr marL="0" indent="0" eaLnBrk="1" hangingPunct="1">
              <a:buFont typeface="Wingdings" pitchFamily="2" charset="2"/>
              <a:buNone/>
              <a:defRPr/>
            </a:pPr>
            <a:endParaRPr lang="en-US" altLang="en-US" sz="2800" dirty="0" smtClean="0">
              <a:latin typeface="Comic Sans MS" panose="030F0702030302020204" pitchFamily="66" charset="0"/>
            </a:endParaRPr>
          </a:p>
          <a:p>
            <a:pPr eaLnBrk="1" hangingPunct="1">
              <a:defRPr/>
            </a:pPr>
            <a:r>
              <a:rPr lang="en-US" altLang="en-US" sz="2800" dirty="0" smtClean="0">
                <a:latin typeface="Comic Sans MS" panose="030F0702030302020204" pitchFamily="66" charset="0"/>
              </a:rPr>
              <a:t>weight gain and an increase in muscular development</a:t>
            </a:r>
          </a:p>
          <a:p>
            <a:pPr marL="0" indent="0" eaLnBrk="1" hangingPunct="1">
              <a:buFont typeface="Wingdings" pitchFamily="2" charset="2"/>
              <a:buNone/>
              <a:defRPr/>
            </a:pPr>
            <a:endParaRPr lang="en-US" altLang="en-US" sz="2800" dirty="0" smtClean="0">
              <a:latin typeface="Comic Sans MS" panose="030F0702030302020204" pitchFamily="66" charset="0"/>
            </a:endParaRPr>
          </a:p>
          <a:p>
            <a:pPr eaLnBrk="1" hangingPunct="1">
              <a:defRPr/>
            </a:pPr>
            <a:r>
              <a:rPr lang="en-US" altLang="en-US" sz="2800" dirty="0" smtClean="0">
                <a:latin typeface="Comic Sans MS" panose="030F0702030302020204" pitchFamily="66" charset="0"/>
              </a:rPr>
              <a:t>Increase in vaginal discharge </a:t>
            </a:r>
          </a:p>
        </p:txBody>
      </p:sp>
    </p:spTree>
    <p:extLst>
      <p:ext uri="{BB962C8B-B14F-4D97-AF65-F5344CB8AC3E}">
        <p14:creationId xmlns:p14="http://schemas.microsoft.com/office/powerpoint/2010/main" val="3053479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533400" y="152400"/>
            <a:ext cx="7772400" cy="1143000"/>
          </a:xfrm>
        </p:spPr>
        <p:txBody>
          <a:bodyPr/>
          <a:lstStyle/>
          <a:p>
            <a:pPr eaLnBrk="1" hangingPunct="1"/>
            <a:r>
              <a:rPr lang="en-US" altLang="en-US" sz="5400" smtClean="0">
                <a:latin typeface="Comic Sans MS" pitchFamily="66" charset="0"/>
              </a:rPr>
              <a:t>Menstrual cycle</a:t>
            </a:r>
          </a:p>
        </p:txBody>
      </p:sp>
      <p:sp>
        <p:nvSpPr>
          <p:cNvPr id="65539" name="Content Placeholder 2"/>
          <p:cNvSpPr>
            <a:spLocks noGrp="1"/>
          </p:cNvSpPr>
          <p:nvPr>
            <p:ph idx="1"/>
          </p:nvPr>
        </p:nvSpPr>
        <p:spPr>
          <a:xfrm>
            <a:off x="304800" y="1276350"/>
            <a:ext cx="8839200" cy="5562600"/>
          </a:xfrm>
        </p:spPr>
        <p:txBody>
          <a:bodyPr/>
          <a:lstStyle/>
          <a:p>
            <a:pPr eaLnBrk="1" hangingPunct="1">
              <a:defRPr/>
            </a:pPr>
            <a:r>
              <a:rPr lang="en-US" altLang="en-US" sz="2000" b="1" dirty="0" smtClean="0">
                <a:latin typeface="Comic Sans MS" panose="030F0702030302020204" pitchFamily="66" charset="0"/>
              </a:rPr>
              <a:t>Releases an egg (ovum) from the ovary (girls have two of them)… OVULATION</a:t>
            </a:r>
          </a:p>
          <a:p>
            <a:pPr marL="0" indent="0" eaLnBrk="1" hangingPunct="1">
              <a:buFont typeface="Wingdings" pitchFamily="2" charset="2"/>
              <a:buNone/>
              <a:defRPr/>
            </a:pPr>
            <a:endParaRPr lang="en-US" altLang="en-US" sz="2000" b="1" dirty="0" smtClean="0">
              <a:latin typeface="Comic Sans MS" panose="030F0702030302020204" pitchFamily="66" charset="0"/>
            </a:endParaRPr>
          </a:p>
          <a:p>
            <a:pPr eaLnBrk="1" hangingPunct="1">
              <a:defRPr/>
            </a:pPr>
            <a:r>
              <a:rPr lang="en-US" altLang="en-US" sz="2000" b="1" dirty="0" smtClean="0">
                <a:latin typeface="Comic Sans MS" panose="030F0702030302020204" pitchFamily="66" charset="0"/>
              </a:rPr>
              <a:t>It travels down a fallopian tube (girls have two of them too)…</a:t>
            </a:r>
          </a:p>
          <a:p>
            <a:pPr lvl="2" eaLnBrk="1" hangingPunct="1">
              <a:defRPr/>
            </a:pPr>
            <a:r>
              <a:rPr lang="en-US" altLang="en-US" sz="2000" b="1" dirty="0" smtClean="0">
                <a:latin typeface="Comic Sans MS" panose="030F0702030302020204" pitchFamily="66" charset="0"/>
              </a:rPr>
              <a:t>This is where fertilization takes place.</a:t>
            </a:r>
          </a:p>
          <a:p>
            <a:pPr lvl="2" eaLnBrk="1" hangingPunct="1">
              <a:defRPr/>
            </a:pPr>
            <a:endParaRPr lang="en-US" altLang="en-US" sz="2000" b="1" dirty="0" smtClean="0">
              <a:latin typeface="Comic Sans MS" panose="030F0702030302020204" pitchFamily="66" charset="0"/>
            </a:endParaRPr>
          </a:p>
          <a:p>
            <a:pPr eaLnBrk="1" hangingPunct="1">
              <a:defRPr/>
            </a:pPr>
            <a:r>
              <a:rPr lang="en-US" altLang="en-US" sz="2000" b="1" dirty="0" smtClean="0">
                <a:latin typeface="Comic Sans MS" panose="030F0702030302020204" pitchFamily="66" charset="0"/>
              </a:rPr>
              <a:t>To the uterus.</a:t>
            </a:r>
          </a:p>
          <a:p>
            <a:pPr marL="0" indent="0" eaLnBrk="1" hangingPunct="1">
              <a:buFont typeface="Wingdings" pitchFamily="2" charset="2"/>
              <a:buNone/>
              <a:defRPr/>
            </a:pPr>
            <a:r>
              <a:rPr lang="en-US" altLang="en-US" sz="2000" b="1" dirty="0" smtClean="0">
                <a:latin typeface="Comic Sans MS" panose="030F0702030302020204" pitchFamily="66" charset="0"/>
              </a:rPr>
              <a:t> </a:t>
            </a:r>
          </a:p>
          <a:p>
            <a:pPr eaLnBrk="1" hangingPunct="1">
              <a:defRPr/>
            </a:pPr>
            <a:r>
              <a:rPr lang="en-US" altLang="en-US" sz="2000" b="1" dirty="0" smtClean="0">
                <a:latin typeface="Comic Sans MS" panose="030F0702030302020204" pitchFamily="66" charset="0"/>
              </a:rPr>
              <a:t>the lining of the uterus thickens and fills with extra blood and tissue to prepare for possible fertilization by sperm. (Progesterone)</a:t>
            </a:r>
          </a:p>
          <a:p>
            <a:pPr marL="0" indent="0" eaLnBrk="1" hangingPunct="1">
              <a:buFont typeface="Wingdings" pitchFamily="2" charset="2"/>
              <a:buNone/>
              <a:defRPr/>
            </a:pPr>
            <a:r>
              <a:rPr lang="en-US" altLang="en-US" sz="2000" b="1" dirty="0" smtClean="0">
                <a:latin typeface="Comic Sans MS" panose="030F0702030302020204" pitchFamily="66" charset="0"/>
              </a:rPr>
              <a:t> </a:t>
            </a:r>
          </a:p>
          <a:p>
            <a:pPr eaLnBrk="1" hangingPunct="1">
              <a:defRPr/>
            </a:pPr>
            <a:r>
              <a:rPr lang="en-US" altLang="en-US" sz="2000" b="1" dirty="0" smtClean="0">
                <a:latin typeface="Comic Sans MS" panose="030F0702030302020204" pitchFamily="66" charset="0"/>
              </a:rPr>
              <a:t>IF the egg is not fertilized, the blood-filled tissue comes apart and passes out of her body through the vagina = menstruation</a:t>
            </a:r>
          </a:p>
          <a:p>
            <a:pPr eaLnBrk="1" hangingPunct="1">
              <a:defRPr/>
            </a:pPr>
            <a:endParaRPr lang="en-US" altLang="en-US" sz="2000" b="1" dirty="0" smtClean="0"/>
          </a:p>
        </p:txBody>
      </p:sp>
    </p:spTree>
    <p:extLst>
      <p:ext uri="{BB962C8B-B14F-4D97-AF65-F5344CB8AC3E}">
        <p14:creationId xmlns:p14="http://schemas.microsoft.com/office/powerpoint/2010/main" val="437221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folHlink"/>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914400" y="1219200"/>
            <a:ext cx="7620000" cy="762000"/>
          </a:xfrm>
        </p:spPr>
        <p:txBody>
          <a:bodyPr/>
          <a:lstStyle/>
          <a:p>
            <a:pPr algn="l" eaLnBrk="1" hangingPunct="1">
              <a:defRPr/>
            </a:pPr>
            <a:r>
              <a:rPr lang="en-US" dirty="0" smtClean="0"/>
              <a:t/>
            </a:r>
            <a:br>
              <a:rPr lang="en-US" dirty="0" smtClean="0"/>
            </a:br>
            <a:r>
              <a:rPr lang="en-US" sz="3200" dirty="0" smtClean="0">
                <a:solidFill>
                  <a:schemeClr val="bg2"/>
                </a:solidFill>
              </a:rPr>
              <a:t>1 – Chronological</a:t>
            </a:r>
            <a:br>
              <a:rPr lang="en-US" sz="3200" dirty="0" smtClean="0">
                <a:solidFill>
                  <a:schemeClr val="bg2"/>
                </a:solidFill>
              </a:rPr>
            </a:br>
            <a:r>
              <a:rPr lang="en-US" sz="3200" dirty="0" smtClean="0">
                <a:solidFill>
                  <a:schemeClr val="bg2"/>
                </a:solidFill>
              </a:rPr>
              <a:t>2 -  Physical</a:t>
            </a:r>
            <a:endParaRPr lang="en-US" sz="7200" b="1" dirty="0" smtClean="0">
              <a:solidFill>
                <a:schemeClr val="hlink"/>
              </a:solidFill>
              <a:effectLst>
                <a:outerShdw blurRad="38100" dist="38100" dir="2700000" algn="tl">
                  <a:srgbClr val="000000"/>
                </a:outerShdw>
              </a:effectLst>
              <a:latin typeface="Comic Sans MS" pitchFamily="66" charset="0"/>
            </a:endParaRPr>
          </a:p>
        </p:txBody>
      </p:sp>
      <p:sp>
        <p:nvSpPr>
          <p:cNvPr id="94211" name="Rectangle 3"/>
          <p:cNvSpPr>
            <a:spLocks noGrp="1" noChangeArrowheads="1"/>
          </p:cNvSpPr>
          <p:nvPr>
            <p:ph type="subTitle" idx="1"/>
          </p:nvPr>
        </p:nvSpPr>
        <p:spPr>
          <a:xfrm>
            <a:off x="914400" y="2743200"/>
            <a:ext cx="7772400" cy="3276600"/>
          </a:xfrm>
        </p:spPr>
        <p:txBody>
          <a:bodyPr/>
          <a:lstStyle/>
          <a:p>
            <a:pPr algn="l" eaLnBrk="1" hangingPunct="1">
              <a:defRPr/>
            </a:pPr>
            <a:endParaRPr lang="en-US" sz="5400" b="1" dirty="0" smtClean="0">
              <a:solidFill>
                <a:schemeClr val="hlink"/>
              </a:solidFill>
              <a:effectLst>
                <a:outerShdw blurRad="38100" dist="38100" dir="2700000" algn="tl">
                  <a:srgbClr val="000000"/>
                </a:outerShdw>
              </a:effectLst>
              <a:latin typeface="Comic Sans MS" pitchFamily="66" charset="0"/>
            </a:endParaRPr>
          </a:p>
          <a:p>
            <a:pPr algn="l" eaLnBrk="1" hangingPunct="1">
              <a:defRPr/>
            </a:pPr>
            <a:r>
              <a:rPr lang="en-US" dirty="0" smtClean="0">
                <a:solidFill>
                  <a:schemeClr val="bg2"/>
                </a:solidFill>
              </a:rPr>
              <a:t>4 – Emotional</a:t>
            </a:r>
          </a:p>
          <a:p>
            <a:pPr algn="l" eaLnBrk="1" hangingPunct="1">
              <a:defRPr/>
            </a:pPr>
            <a:r>
              <a:rPr lang="en-US" dirty="0" smtClean="0">
                <a:solidFill>
                  <a:schemeClr val="bg2"/>
                </a:solidFill>
              </a:rPr>
              <a:t>5 – Social</a:t>
            </a:r>
          </a:p>
          <a:p>
            <a:pPr algn="l" eaLnBrk="1" hangingPunct="1">
              <a:defRPr/>
            </a:pPr>
            <a:r>
              <a:rPr lang="en-US" dirty="0" smtClean="0">
                <a:solidFill>
                  <a:schemeClr val="bg2"/>
                </a:solidFill>
              </a:rPr>
              <a:t>6 - Philosophical</a:t>
            </a:r>
          </a:p>
        </p:txBody>
      </p:sp>
      <p:sp>
        <p:nvSpPr>
          <p:cNvPr id="94213" name="Text Box 5"/>
          <p:cNvSpPr txBox="1">
            <a:spLocks noChangeArrowheads="1"/>
          </p:cNvSpPr>
          <p:nvPr/>
        </p:nvSpPr>
        <p:spPr bwMode="auto">
          <a:xfrm>
            <a:off x="990600" y="2362200"/>
            <a:ext cx="6096000" cy="914400"/>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5400" b="1" dirty="0">
                <a:solidFill>
                  <a:srgbClr val="FF63B1"/>
                </a:solidFill>
                <a:effectLst>
                  <a:outerShdw blurRad="38100" dist="38100" dir="2700000" algn="tl">
                    <a:srgbClr val="000000"/>
                  </a:outerShdw>
                </a:effectLst>
                <a:latin typeface="Comic Sans MS" pitchFamily="66" charset="0"/>
              </a:rPr>
              <a:t>3 – Intellectual</a:t>
            </a:r>
          </a:p>
        </p:txBody>
      </p:sp>
    </p:spTree>
    <p:extLst>
      <p:ext uri="{BB962C8B-B14F-4D97-AF65-F5344CB8AC3E}">
        <p14:creationId xmlns:p14="http://schemas.microsoft.com/office/powerpoint/2010/main" val="817723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z="5400" smtClean="0">
                <a:latin typeface="Comic Sans MS" pitchFamily="66" charset="0"/>
              </a:rPr>
              <a:t>Intellectual</a:t>
            </a:r>
          </a:p>
        </p:txBody>
      </p:sp>
      <p:sp>
        <p:nvSpPr>
          <p:cNvPr id="67587" name="Content Placeholder 2"/>
          <p:cNvSpPr>
            <a:spLocks noGrp="1"/>
          </p:cNvSpPr>
          <p:nvPr>
            <p:ph idx="1"/>
          </p:nvPr>
        </p:nvSpPr>
        <p:spPr>
          <a:xfrm>
            <a:off x="228600" y="1981200"/>
            <a:ext cx="8915400" cy="4343400"/>
          </a:xfrm>
        </p:spPr>
        <p:txBody>
          <a:bodyPr/>
          <a:lstStyle/>
          <a:p>
            <a:pPr>
              <a:defRPr/>
            </a:pPr>
            <a:r>
              <a:rPr lang="en-US" altLang="en-US" dirty="0" smtClean="0">
                <a:latin typeface="Comic Sans MS" panose="030F0702030302020204" pitchFamily="66" charset="0"/>
              </a:rPr>
              <a:t>Cognitive Development During Adolescent.</a:t>
            </a:r>
          </a:p>
          <a:p>
            <a:pPr>
              <a:defRPr/>
            </a:pPr>
            <a:endParaRPr lang="en-US" altLang="en-US" dirty="0" smtClean="0">
              <a:latin typeface="Comic Sans MS" panose="030F0702030302020204" pitchFamily="66" charset="0"/>
              <a:hlinkClick r:id="rId2"/>
            </a:endParaRPr>
          </a:p>
          <a:p>
            <a:pPr marL="0" indent="0">
              <a:buFont typeface="Wingdings" pitchFamily="2" charset="2"/>
              <a:buNone/>
              <a:defRPr/>
            </a:pPr>
            <a:endParaRPr lang="en-US" altLang="en-US" dirty="0" smtClean="0">
              <a:latin typeface="Comic Sans MS" panose="030F0702030302020204" pitchFamily="66" charset="0"/>
              <a:hlinkClick r:id="rId2"/>
            </a:endParaRPr>
          </a:p>
          <a:p>
            <a:pPr>
              <a:defRPr/>
            </a:pPr>
            <a:r>
              <a:rPr lang="en-US" altLang="en-US" dirty="0" smtClean="0">
                <a:latin typeface="Comic Sans MS" panose="030F0702030302020204" pitchFamily="66" charset="0"/>
                <a:hlinkClick r:id="rId2"/>
              </a:rPr>
              <a:t>https://www.youtube.com/watch?v=iMdKbqfbEqE</a:t>
            </a:r>
            <a:endParaRPr lang="en-US" altLang="en-US" dirty="0" smtClean="0">
              <a:latin typeface="Comic Sans MS" panose="030F0702030302020204" pitchFamily="66" charset="0"/>
            </a:endParaRPr>
          </a:p>
          <a:p>
            <a:pPr marL="0" indent="0">
              <a:buFont typeface="Wingdings" pitchFamily="2" charset="2"/>
              <a:buNone/>
              <a:defRPr/>
            </a:pPr>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3677146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5400" b="1" smtClean="0">
                <a:latin typeface="Comic Sans MS" pitchFamily="66" charset="0"/>
              </a:rPr>
              <a:t>Intellectual</a:t>
            </a:r>
          </a:p>
        </p:txBody>
      </p:sp>
      <p:sp>
        <p:nvSpPr>
          <p:cNvPr id="25603" name="Rectangle 3"/>
          <p:cNvSpPr>
            <a:spLocks noGrp="1" noChangeArrowheads="1"/>
          </p:cNvSpPr>
          <p:nvPr>
            <p:ph type="body" idx="1"/>
          </p:nvPr>
        </p:nvSpPr>
        <p:spPr>
          <a:xfrm>
            <a:off x="228600" y="1219200"/>
            <a:ext cx="8610600" cy="838200"/>
          </a:xfrm>
        </p:spPr>
        <p:txBody>
          <a:bodyPr/>
          <a:lstStyle/>
          <a:p>
            <a:pPr eaLnBrk="1" hangingPunct="1"/>
            <a:r>
              <a:rPr lang="en-US" altLang="en-US" smtClean="0"/>
              <a:t>Thinking &amp; Problem Solving Skills Develop</a:t>
            </a:r>
          </a:p>
        </p:txBody>
      </p:sp>
      <p:sp>
        <p:nvSpPr>
          <p:cNvPr id="25604" name="Text Box 4"/>
          <p:cNvSpPr txBox="1">
            <a:spLocks noChangeArrowheads="1"/>
          </p:cNvSpPr>
          <p:nvPr/>
        </p:nvSpPr>
        <p:spPr bwMode="auto">
          <a:xfrm>
            <a:off x="990600" y="46482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sp>
        <p:nvSpPr>
          <p:cNvPr id="25605" name="Rectangle 5"/>
          <p:cNvSpPr>
            <a:spLocks noChangeArrowheads="1"/>
          </p:cNvSpPr>
          <p:nvPr/>
        </p:nvSpPr>
        <p:spPr bwMode="auto">
          <a:xfrm>
            <a:off x="228600" y="29718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a:solidFill>
                  <a:schemeClr val="accent2"/>
                </a:solidFill>
              </a:rPr>
              <a:t>Increase in</a:t>
            </a:r>
            <a:r>
              <a:rPr lang="en-US" altLang="en-US"/>
              <a:t>…. </a:t>
            </a:r>
          </a:p>
          <a:p>
            <a:pPr lvl="1" eaLnBrk="1" hangingPunct="1"/>
            <a:r>
              <a:rPr lang="en-US" altLang="en-US"/>
              <a:t>…</a:t>
            </a:r>
            <a:r>
              <a:rPr lang="en-US" altLang="en-US">
                <a:solidFill>
                  <a:schemeClr val="accent1"/>
                </a:solidFill>
              </a:rPr>
              <a:t>math</a:t>
            </a:r>
            <a:endParaRPr lang="en-US" altLang="en-US" sz="1600">
              <a:solidFill>
                <a:schemeClr val="accent1"/>
              </a:solidFill>
            </a:endParaRPr>
          </a:p>
          <a:p>
            <a:pPr eaLnBrk="1" hangingPunct="1">
              <a:buFont typeface="Wingdings" pitchFamily="2" charset="2"/>
              <a:buNone/>
            </a:pPr>
            <a:endParaRPr lang="en-US" altLang="en-US" sz="1800">
              <a:solidFill>
                <a:schemeClr val="accent1"/>
              </a:solidFill>
            </a:endParaRPr>
          </a:p>
        </p:txBody>
      </p:sp>
      <p:sp>
        <p:nvSpPr>
          <p:cNvPr id="25606" name="Rectangle 6"/>
          <p:cNvSpPr>
            <a:spLocks noChangeArrowheads="1"/>
          </p:cNvSpPr>
          <p:nvPr/>
        </p:nvSpPr>
        <p:spPr bwMode="auto">
          <a:xfrm>
            <a:off x="256540" y="185928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a:t>Thinking </a:t>
            </a:r>
            <a:r>
              <a:rPr lang="en-US" altLang="en-US" sz="2800"/>
              <a:t>moves from</a:t>
            </a:r>
            <a:r>
              <a:rPr lang="en-US" altLang="en-US"/>
              <a:t> </a:t>
            </a:r>
            <a:r>
              <a:rPr lang="en-US" altLang="en-US" b="1" u="sng"/>
              <a:t>concrete to abstract</a:t>
            </a:r>
            <a:r>
              <a:rPr lang="en-US" altLang="en-US"/>
              <a:t>.</a:t>
            </a:r>
          </a:p>
          <a:p>
            <a:pPr eaLnBrk="1" hangingPunct="1">
              <a:buFont typeface="Wingdings" pitchFamily="2" charset="2"/>
              <a:buNone/>
            </a:pPr>
            <a:r>
              <a:rPr lang="en-US" altLang="en-US" sz="1800"/>
              <a:t>Trial &amp; Error &gt;&gt;&gt;More Self Reflective&gt;&gt;&gt;&gt;View Problems with more perspective.</a:t>
            </a:r>
          </a:p>
          <a:p>
            <a:pPr eaLnBrk="1" hangingPunct="1">
              <a:buFont typeface="Wingdings" pitchFamily="2" charset="2"/>
              <a:buNone/>
            </a:pPr>
            <a:endParaRPr lang="en-US" altLang="en-US" sz="1800"/>
          </a:p>
        </p:txBody>
      </p:sp>
      <p:sp>
        <p:nvSpPr>
          <p:cNvPr id="25607" name="Rectangle 7"/>
          <p:cNvSpPr>
            <a:spLocks noChangeArrowheads="1"/>
          </p:cNvSpPr>
          <p:nvPr/>
        </p:nvSpPr>
        <p:spPr bwMode="auto">
          <a:xfrm>
            <a:off x="1371600" y="4267200"/>
            <a:ext cx="320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a:t>….</a:t>
            </a:r>
            <a:r>
              <a:rPr lang="en-US" altLang="en-US">
                <a:solidFill>
                  <a:schemeClr val="tx2"/>
                </a:solidFill>
              </a:rPr>
              <a:t>vocabulary</a:t>
            </a:r>
            <a:r>
              <a:rPr lang="en-US" altLang="en-US" sz="1800"/>
              <a:t>.</a:t>
            </a:r>
          </a:p>
          <a:p>
            <a:pPr eaLnBrk="1" hangingPunct="1">
              <a:buFont typeface="Wingdings" pitchFamily="2" charset="2"/>
              <a:buNone/>
            </a:pPr>
            <a:endParaRPr lang="en-US" altLang="en-US" sz="1800"/>
          </a:p>
        </p:txBody>
      </p:sp>
      <p:sp>
        <p:nvSpPr>
          <p:cNvPr id="25608" name="Rectangle 8"/>
          <p:cNvSpPr>
            <a:spLocks noChangeArrowheads="1"/>
          </p:cNvSpPr>
          <p:nvPr/>
        </p:nvSpPr>
        <p:spPr bwMode="auto">
          <a:xfrm>
            <a:off x="2209800" y="4912360"/>
            <a:ext cx="2667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a:t>….</a:t>
            </a:r>
            <a:r>
              <a:rPr lang="en-US" altLang="en-US">
                <a:solidFill>
                  <a:schemeClr val="accent1"/>
                </a:solidFill>
              </a:rPr>
              <a:t>reading</a:t>
            </a:r>
            <a:r>
              <a:rPr lang="en-US" altLang="en-US" sz="1800"/>
              <a:t>.</a:t>
            </a:r>
          </a:p>
          <a:p>
            <a:pPr eaLnBrk="1" hangingPunct="1">
              <a:buFont typeface="Wingdings" pitchFamily="2" charset="2"/>
              <a:buNone/>
            </a:pPr>
            <a:endParaRPr lang="en-US" altLang="en-US" sz="1800"/>
          </a:p>
        </p:txBody>
      </p:sp>
      <p:sp>
        <p:nvSpPr>
          <p:cNvPr id="25609" name="Rectangle 9"/>
          <p:cNvSpPr>
            <a:spLocks noChangeArrowheads="1"/>
          </p:cNvSpPr>
          <p:nvPr/>
        </p:nvSpPr>
        <p:spPr bwMode="auto">
          <a:xfrm>
            <a:off x="2928620" y="5466080"/>
            <a:ext cx="40767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dirty="0"/>
              <a:t>….&amp; writing ability</a:t>
            </a:r>
            <a:r>
              <a:rPr lang="en-US" altLang="en-US" sz="1800" dirty="0"/>
              <a:t>.</a:t>
            </a:r>
          </a:p>
          <a:p>
            <a:pPr eaLnBrk="1" hangingPunct="1">
              <a:buFont typeface="Wingdings" pitchFamily="2" charset="2"/>
              <a:buNone/>
            </a:pPr>
            <a:endParaRPr lang="en-US" altLang="en-US" sz="1800" dirty="0"/>
          </a:p>
        </p:txBody>
      </p:sp>
      <p:sp>
        <p:nvSpPr>
          <p:cNvPr id="25610" name="Text Box 10"/>
          <p:cNvSpPr txBox="1">
            <a:spLocks noChangeArrowheads="1"/>
          </p:cNvSpPr>
          <p:nvPr/>
        </p:nvSpPr>
        <p:spPr bwMode="auto">
          <a:xfrm>
            <a:off x="4966970" y="3001962"/>
            <a:ext cx="35052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4000" dirty="0">
                <a:latin typeface="Times New Roman" charset="0"/>
              </a:rPr>
              <a:t>…</a:t>
            </a:r>
            <a:r>
              <a:rPr lang="en-US" altLang="en-US" sz="4000" dirty="0">
                <a:solidFill>
                  <a:schemeClr val="accent2"/>
                </a:solidFill>
                <a:latin typeface="Times New Roman" charset="0"/>
              </a:rPr>
              <a:t>AND the ability to THINK about the future!</a:t>
            </a:r>
          </a:p>
        </p:txBody>
      </p:sp>
    </p:spTree>
    <p:extLst>
      <p:ext uri="{BB962C8B-B14F-4D97-AF65-F5344CB8AC3E}">
        <p14:creationId xmlns:p14="http://schemas.microsoft.com/office/powerpoint/2010/main" val="2428894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z="5400" b="1" smtClean="0">
                <a:solidFill>
                  <a:schemeClr val="bg2"/>
                </a:solidFill>
                <a:latin typeface="Comic Sans MS" pitchFamily="66" charset="0"/>
              </a:rPr>
              <a:t>INTELLECTUAL</a:t>
            </a:r>
          </a:p>
        </p:txBody>
      </p:sp>
      <p:sp>
        <p:nvSpPr>
          <p:cNvPr id="69635" name="Rectangle 3"/>
          <p:cNvSpPr>
            <a:spLocks noGrp="1" noChangeArrowheads="1"/>
          </p:cNvSpPr>
          <p:nvPr>
            <p:ph type="body" idx="1"/>
          </p:nvPr>
        </p:nvSpPr>
        <p:spPr>
          <a:xfrm>
            <a:off x="228600" y="1676400"/>
            <a:ext cx="8686800" cy="4800600"/>
          </a:xfrm>
        </p:spPr>
        <p:txBody>
          <a:bodyPr/>
          <a:lstStyle/>
          <a:p>
            <a:pPr eaLnBrk="1" hangingPunct="1">
              <a:lnSpc>
                <a:spcPct val="90000"/>
              </a:lnSpc>
              <a:buFont typeface="Wingdings" pitchFamily="2" charset="2"/>
              <a:buNone/>
              <a:defRPr/>
            </a:pPr>
            <a:endParaRPr lang="en-US" altLang="en-US" sz="3600" dirty="0" smtClean="0">
              <a:solidFill>
                <a:schemeClr val="bg2"/>
              </a:solidFill>
              <a:latin typeface="Comic Sans MS" pitchFamily="66" charset="0"/>
            </a:endParaRPr>
          </a:p>
          <a:p>
            <a:pPr eaLnBrk="1" hangingPunct="1">
              <a:lnSpc>
                <a:spcPct val="90000"/>
              </a:lnSpc>
              <a:defRPr/>
            </a:pPr>
            <a:r>
              <a:rPr lang="en-US" altLang="en-US" sz="3600" dirty="0" smtClean="0">
                <a:solidFill>
                  <a:schemeClr val="bg2"/>
                </a:solidFill>
                <a:latin typeface="Comic Sans MS" pitchFamily="66" charset="0"/>
              </a:rPr>
              <a:t>teens are beginning to </a:t>
            </a:r>
            <a:r>
              <a:rPr lang="en-US" altLang="en-US" sz="3600" b="1" u="sng" dirty="0" smtClean="0">
                <a:solidFill>
                  <a:schemeClr val="bg2"/>
                </a:solidFill>
                <a:latin typeface="Comic Sans MS" pitchFamily="66" charset="0"/>
              </a:rPr>
              <a:t>think abstractly</a:t>
            </a:r>
            <a:r>
              <a:rPr lang="en-US" altLang="en-US" sz="3600" dirty="0" smtClean="0">
                <a:solidFill>
                  <a:schemeClr val="bg2"/>
                </a:solidFill>
                <a:latin typeface="Comic Sans MS" pitchFamily="66" charset="0"/>
              </a:rPr>
              <a:t>:</a:t>
            </a:r>
          </a:p>
          <a:p>
            <a:pPr lvl="1" eaLnBrk="1" hangingPunct="1">
              <a:lnSpc>
                <a:spcPct val="90000"/>
              </a:lnSpc>
              <a:defRPr/>
            </a:pPr>
            <a:r>
              <a:rPr lang="en-US" altLang="en-US" dirty="0" smtClean="0">
                <a:solidFill>
                  <a:schemeClr val="bg2"/>
                </a:solidFill>
                <a:latin typeface="Comic Sans MS" pitchFamily="66" charset="0"/>
              </a:rPr>
              <a:t> they can’t always predict the long-term consequences. (what are the risks?)</a:t>
            </a:r>
          </a:p>
          <a:p>
            <a:pPr marL="457200" lvl="1" indent="0" eaLnBrk="1" hangingPunct="1">
              <a:lnSpc>
                <a:spcPct val="90000"/>
              </a:lnSpc>
              <a:buFont typeface="Wingdings" pitchFamily="2" charset="2"/>
              <a:buNone/>
              <a:defRPr/>
            </a:pPr>
            <a:endParaRPr lang="en-US" altLang="en-US" dirty="0" smtClean="0">
              <a:solidFill>
                <a:schemeClr val="bg2"/>
              </a:solidFill>
              <a:latin typeface="Comic Sans MS" pitchFamily="66" charset="0"/>
            </a:endParaRPr>
          </a:p>
          <a:p>
            <a:pPr eaLnBrk="1" hangingPunct="1">
              <a:lnSpc>
                <a:spcPct val="90000"/>
              </a:lnSpc>
              <a:defRPr/>
            </a:pPr>
            <a:r>
              <a:rPr lang="en-US" altLang="en-US" sz="3600" dirty="0" smtClean="0">
                <a:solidFill>
                  <a:schemeClr val="bg2"/>
                </a:solidFill>
                <a:latin typeface="Comic Sans MS" pitchFamily="66" charset="0"/>
              </a:rPr>
              <a:t>Increase interest &amp; short term enthusiasm for new ideas &amp; projects.</a:t>
            </a:r>
          </a:p>
        </p:txBody>
      </p:sp>
    </p:spTree>
    <p:extLst>
      <p:ext uri="{BB962C8B-B14F-4D97-AF65-F5344CB8AC3E}">
        <p14:creationId xmlns:p14="http://schemas.microsoft.com/office/powerpoint/2010/main" val="3351323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0" y="1219200"/>
            <a:ext cx="9144000" cy="5257800"/>
          </a:xfrm>
        </p:spPr>
        <p:txBody>
          <a:bodyPr>
            <a:normAutofit fontScale="92500" lnSpcReduction="20000"/>
          </a:bodyPr>
          <a:lstStyle/>
          <a:p>
            <a:pPr>
              <a:defRPr/>
            </a:pPr>
            <a:r>
              <a:rPr lang="en-US" altLang="en-US" sz="3300" dirty="0">
                <a:latin typeface="Comic Sans MS" panose="030F0702030302020204" pitchFamily="66" charset="0"/>
              </a:rPr>
              <a:t>IQ is ones ABILITY to REASON, SOLVE, and </a:t>
            </a:r>
            <a:r>
              <a:rPr lang="en-US" altLang="en-US" sz="3300" dirty="0" smtClean="0">
                <a:latin typeface="Comic Sans MS" panose="030F0702030302020204" pitchFamily="66" charset="0"/>
              </a:rPr>
              <a:t>ADAPT</a:t>
            </a:r>
            <a:endParaRPr lang="en-US" altLang="en-US" sz="3000" b="1" u="sng" dirty="0" smtClean="0">
              <a:latin typeface="Comic Sans MS" panose="030F0702030302020204" pitchFamily="66" charset="0"/>
            </a:endParaRPr>
          </a:p>
          <a:p>
            <a:pPr>
              <a:defRPr/>
            </a:pPr>
            <a:endParaRPr lang="en-US" altLang="en-US" sz="3000" b="1" u="sng" dirty="0">
              <a:latin typeface="Comic Sans MS" panose="030F0702030302020204" pitchFamily="66" charset="0"/>
            </a:endParaRPr>
          </a:p>
          <a:p>
            <a:pPr>
              <a:defRPr/>
            </a:pPr>
            <a:r>
              <a:rPr lang="en-US" altLang="en-US" sz="3000" b="1" u="sng" dirty="0" smtClean="0">
                <a:latin typeface="Comic Sans MS" panose="030F0702030302020204" pitchFamily="66" charset="0"/>
              </a:rPr>
              <a:t>I.Q. is NOT a test of KNOWLEDGE</a:t>
            </a:r>
          </a:p>
          <a:p>
            <a:pPr marL="0" indent="0">
              <a:buFont typeface="Wingdings" pitchFamily="2" charset="2"/>
              <a:buNone/>
              <a:defRPr/>
            </a:pPr>
            <a:endParaRPr lang="en-US" altLang="en-US" sz="3000" dirty="0" smtClean="0">
              <a:latin typeface="Comic Sans MS" panose="030F0702030302020204" pitchFamily="66" charset="0"/>
            </a:endParaRPr>
          </a:p>
          <a:p>
            <a:pPr>
              <a:defRPr/>
            </a:pPr>
            <a:r>
              <a:rPr lang="en-US" altLang="en-US" sz="3000" b="1" u="sng" dirty="0" smtClean="0">
                <a:latin typeface="Comic Sans MS" panose="030F0702030302020204" pitchFamily="66" charset="0"/>
              </a:rPr>
              <a:t>Average IQ is exactly an IQ of 100 </a:t>
            </a:r>
            <a:r>
              <a:rPr lang="en-US" altLang="en-US" sz="3000" dirty="0" smtClean="0">
                <a:latin typeface="Comic Sans MS" panose="030F0702030302020204" pitchFamily="66" charset="0"/>
              </a:rPr>
              <a:t/>
            </a:r>
            <a:br>
              <a:rPr lang="en-US" altLang="en-US" sz="3000" dirty="0" smtClean="0">
                <a:latin typeface="Comic Sans MS" panose="030F0702030302020204" pitchFamily="66" charset="0"/>
              </a:rPr>
            </a:br>
            <a:endParaRPr lang="en-US" altLang="en-US" sz="3000" dirty="0" smtClean="0">
              <a:latin typeface="Comic Sans MS" panose="030F0702030302020204" pitchFamily="66" charset="0"/>
            </a:endParaRPr>
          </a:p>
          <a:p>
            <a:pPr>
              <a:defRPr/>
            </a:pPr>
            <a:r>
              <a:rPr lang="en-US" altLang="en-US" sz="3000" b="1" u="sng" dirty="0" smtClean="0">
                <a:latin typeface="Comic Sans MS" panose="030F0702030302020204" pitchFamily="66" charset="0"/>
              </a:rPr>
              <a:t>You are born with your I.Q. and can't raise it more than 5 points </a:t>
            </a:r>
            <a:r>
              <a:rPr lang="en-US" altLang="en-US" sz="3000" dirty="0" smtClean="0">
                <a:latin typeface="Comic Sans MS" panose="030F0702030302020204" pitchFamily="66" charset="0"/>
              </a:rPr>
              <a:t>(various tests and having a good or bad day may vary the score, but Actual I.Q. remains constant).</a:t>
            </a:r>
            <a:r>
              <a:rPr lang="en-US" altLang="en-US" sz="2000" dirty="0" smtClean="0">
                <a:latin typeface="Comic Sans MS" panose="030F0702030302020204" pitchFamily="66" charset="0"/>
              </a:rPr>
              <a:t/>
            </a:r>
            <a:br>
              <a:rPr lang="en-US" altLang="en-US" sz="2000" dirty="0" smtClean="0">
                <a:latin typeface="Comic Sans MS" panose="030F0702030302020204" pitchFamily="66" charset="0"/>
              </a:rPr>
            </a:br>
            <a:endParaRPr lang="en-US" altLang="en-US" sz="2000" dirty="0" smtClean="0">
              <a:latin typeface="Comic Sans MS" panose="030F0702030302020204" pitchFamily="66" charset="0"/>
            </a:endParaRPr>
          </a:p>
          <a:p>
            <a:pPr marL="0" indent="0">
              <a:buFont typeface="Wingdings" pitchFamily="2" charset="2"/>
              <a:buNone/>
              <a:defRPr/>
            </a:pPr>
            <a:r>
              <a:rPr lang="en-US" altLang="en-US" sz="2000" dirty="0" smtClean="0">
                <a:latin typeface="Comic Sans MS" panose="030F0702030302020204" pitchFamily="66" charset="0"/>
              </a:rPr>
              <a:t/>
            </a:r>
            <a:br>
              <a:rPr lang="en-US" altLang="en-US" sz="2000" dirty="0" smtClean="0">
                <a:latin typeface="Comic Sans MS" panose="030F0702030302020204" pitchFamily="66" charset="0"/>
              </a:rPr>
            </a:br>
            <a:endParaRPr lang="en-US" altLang="en-US" sz="2000" dirty="0" smtClean="0">
              <a:latin typeface="Comic Sans MS" panose="030F0702030302020204" pitchFamily="66" charset="0"/>
            </a:endParaRPr>
          </a:p>
          <a:p>
            <a:pPr>
              <a:defRPr/>
            </a:pPr>
            <a:endParaRPr lang="en-US" altLang="en-US" sz="2000" dirty="0" smtClean="0">
              <a:latin typeface="Comic Sans MS" panose="030F0702030302020204" pitchFamily="66" charset="0"/>
            </a:endParaRPr>
          </a:p>
          <a:p>
            <a:pPr>
              <a:defRPr/>
            </a:pPr>
            <a:endParaRPr lang="en-US" altLang="en-US" sz="2000" dirty="0" smtClean="0">
              <a:latin typeface="Comic Sans MS" panose="030F0702030302020204" pitchFamily="66" charset="0"/>
            </a:endParaRPr>
          </a:p>
        </p:txBody>
      </p:sp>
      <p:sp>
        <p:nvSpPr>
          <p:cNvPr id="67587" name="TextBox 1"/>
          <p:cNvSpPr txBox="1">
            <a:spLocks noChangeArrowheads="1"/>
          </p:cNvSpPr>
          <p:nvPr/>
        </p:nvSpPr>
        <p:spPr bwMode="auto">
          <a:xfrm>
            <a:off x="304800" y="10160"/>
            <a:ext cx="838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5400" dirty="0">
                <a:latin typeface="Comic Sans MS" pitchFamily="66" charset="0"/>
              </a:rPr>
              <a:t>Your IQ:</a:t>
            </a:r>
          </a:p>
        </p:txBody>
      </p:sp>
    </p:spTree>
    <p:extLst>
      <p:ext uri="{BB962C8B-B14F-4D97-AF65-F5344CB8AC3E}">
        <p14:creationId xmlns:p14="http://schemas.microsoft.com/office/powerpoint/2010/main" val="2940613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ChangeArrowheads="1"/>
          </p:cNvSpPr>
          <p:nvPr/>
        </p:nvSpPr>
        <p:spPr bwMode="auto">
          <a:xfrm>
            <a:off x="1295400" y="762000"/>
            <a:ext cx="640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latin typeface="Times New Roman" charset="0"/>
              </a:rPr>
              <a:t>http://archure.net/psychology/IQs.html</a:t>
            </a:r>
          </a:p>
        </p:txBody>
      </p:sp>
      <p:sp>
        <p:nvSpPr>
          <p:cNvPr id="142337" name="Rectangle 1"/>
          <p:cNvSpPr>
            <a:spLocks noChangeArrowheads="1"/>
          </p:cNvSpPr>
          <p:nvPr/>
        </p:nvSpPr>
        <p:spPr bwMode="auto">
          <a:xfrm>
            <a:off x="533400" y="5867400"/>
            <a:ext cx="7377113" cy="808038"/>
          </a:xfrm>
          <a:prstGeom prst="rect">
            <a:avLst/>
          </a:prstGeom>
          <a:noFill/>
          <a:ln w="9525">
            <a:noFill/>
            <a:miter lim="800000"/>
            <a:headEnd/>
            <a:tailEnd/>
          </a:ln>
          <a:effectLst/>
        </p:spPr>
        <p:txBody>
          <a:bodyPr anchor="ctr">
            <a:spAutoFit/>
          </a:bodyPr>
          <a:lstStyle/>
          <a:p>
            <a:pPr eaLnBrk="0" hangingPunct="0">
              <a:defRPr/>
            </a:pPr>
            <a:r>
              <a:rPr lang="en-US" dirty="0">
                <a:latin typeface="Times New Roman" pitchFamily="18" charset="0"/>
              </a:rPr>
              <a:t>  </a:t>
            </a:r>
            <a:r>
              <a:rPr lang="en-US" sz="25500" dirty="0">
                <a:latin typeface="Times New Roman" pitchFamily="18" charset="0"/>
              </a:rPr>
              <a:t/>
            </a:r>
            <a:br>
              <a:rPr lang="en-US" sz="25500" dirty="0">
                <a:latin typeface="Times New Roman" pitchFamily="18" charset="0"/>
              </a:rPr>
            </a:br>
            <a:r>
              <a:rPr lang="en-US" sz="1200" dirty="0">
                <a:latin typeface="Times New Roman" pitchFamily="18" charset="0"/>
              </a:rPr>
              <a:t>Each DOT represents 1 in every 200 hundred people (with the partial gray dots </a:t>
            </a:r>
            <a:r>
              <a:rPr lang="en-US" sz="1050" dirty="0">
                <a:latin typeface="Times New Roman" pitchFamily="18" charset="0"/>
              </a:rPr>
              <a:t>on the extreme ends, going beyond the 200 </a:t>
            </a:r>
          </a:p>
          <a:p>
            <a:pPr eaLnBrk="0" hangingPunct="0">
              <a:defRPr/>
            </a:pPr>
            <a:r>
              <a:rPr lang="en-US" sz="1050" dirty="0">
                <a:latin typeface="Times New Roman" pitchFamily="18" charset="0"/>
              </a:rPr>
              <a:t>count, as they are "off the scale"). </a:t>
            </a:r>
          </a:p>
        </p:txBody>
      </p:sp>
      <p:pic>
        <p:nvPicPr>
          <p:cNvPr id="69636" name="Picture 2" descr="http://archure.net/p/IQ.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712470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881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04800" y="487363"/>
            <a:ext cx="88392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latin typeface="Times New Roman" charset="0"/>
              </a:rPr>
              <a:t>Abraham Lincoln President USA 128 </a:t>
            </a:r>
          </a:p>
          <a:p>
            <a:pPr eaLnBrk="1" hangingPunct="1">
              <a:spcBef>
                <a:spcPct val="0"/>
              </a:spcBef>
              <a:buClrTx/>
              <a:buSzTx/>
              <a:buFontTx/>
              <a:buNone/>
            </a:pPr>
            <a:r>
              <a:rPr lang="en-US" altLang="en-US" sz="2400">
                <a:latin typeface="Times New Roman" charset="0"/>
              </a:rPr>
              <a:t>Albert Einstein Physicist USA 160 </a:t>
            </a:r>
          </a:p>
          <a:p>
            <a:pPr eaLnBrk="1" hangingPunct="1">
              <a:spcBef>
                <a:spcPct val="0"/>
              </a:spcBef>
              <a:buClrTx/>
              <a:buSzTx/>
              <a:buFontTx/>
              <a:buNone/>
            </a:pPr>
            <a:r>
              <a:rPr lang="en-US" altLang="en-US" sz="2400">
                <a:latin typeface="Times New Roman" charset="0"/>
              </a:rPr>
              <a:t>Andy Warhol Pop artist USA 86 (typo?) </a:t>
            </a:r>
          </a:p>
          <a:p>
            <a:pPr eaLnBrk="1" hangingPunct="1">
              <a:spcBef>
                <a:spcPct val="0"/>
              </a:spcBef>
              <a:buClrTx/>
              <a:buSzTx/>
              <a:buFontTx/>
              <a:buNone/>
            </a:pPr>
            <a:r>
              <a:rPr lang="en-US" altLang="en-US" sz="2400">
                <a:latin typeface="Times New Roman" charset="0"/>
              </a:rPr>
              <a:t>Arnauld Theologian France 190 </a:t>
            </a:r>
          </a:p>
          <a:p>
            <a:pPr eaLnBrk="1" hangingPunct="1">
              <a:spcBef>
                <a:spcPct val="0"/>
              </a:spcBef>
              <a:buClrTx/>
              <a:buSzTx/>
              <a:buFontTx/>
              <a:buNone/>
            </a:pPr>
            <a:r>
              <a:rPr lang="en-US" altLang="en-US" sz="2400">
                <a:latin typeface="Times New Roman" charset="0"/>
              </a:rPr>
              <a:t>Arne Beurling Mathematician Sweden 180</a:t>
            </a:r>
          </a:p>
          <a:p>
            <a:pPr eaLnBrk="1" hangingPunct="1">
              <a:spcBef>
                <a:spcPct val="0"/>
              </a:spcBef>
              <a:buClrTx/>
              <a:buSzTx/>
              <a:buFontTx/>
              <a:buNone/>
            </a:pPr>
            <a:r>
              <a:rPr lang="en-US" altLang="en-US" sz="2400">
                <a:latin typeface="Times New Roman" charset="0"/>
              </a:rPr>
              <a:t> Arnold Schwarzenegger Actor Austria 135 </a:t>
            </a:r>
          </a:p>
          <a:p>
            <a:pPr eaLnBrk="1" hangingPunct="1">
              <a:spcBef>
                <a:spcPct val="0"/>
              </a:spcBef>
              <a:buClrTx/>
              <a:buSzTx/>
              <a:buFontTx/>
              <a:buNone/>
            </a:pPr>
            <a:r>
              <a:rPr lang="en-US" altLang="en-US" sz="2400">
                <a:latin typeface="Times New Roman" charset="0"/>
              </a:rPr>
              <a:t>Baruch Spinoza Philosopher Holland 175 </a:t>
            </a:r>
          </a:p>
          <a:p>
            <a:pPr eaLnBrk="1" hangingPunct="1">
              <a:spcBef>
                <a:spcPct val="0"/>
              </a:spcBef>
              <a:buClrTx/>
              <a:buSzTx/>
              <a:buFontTx/>
              <a:buNone/>
            </a:pPr>
            <a:r>
              <a:rPr lang="en-US" altLang="en-US" sz="2400">
                <a:latin typeface="Times New Roman" charset="0"/>
              </a:rPr>
              <a:t>Benjamin Franklin Writer, scientist &amp; politician USA 160 </a:t>
            </a:r>
          </a:p>
          <a:p>
            <a:pPr eaLnBrk="1" hangingPunct="1">
              <a:spcBef>
                <a:spcPct val="0"/>
              </a:spcBef>
              <a:buClrTx/>
              <a:buSzTx/>
              <a:buFontTx/>
              <a:buNone/>
            </a:pPr>
            <a:r>
              <a:rPr lang="en-US" altLang="en-US" sz="2400">
                <a:latin typeface="Times New Roman" charset="0"/>
              </a:rPr>
              <a:t>Bill Gates CEO, Microsoft USA 160 </a:t>
            </a:r>
          </a:p>
          <a:p>
            <a:pPr eaLnBrk="1" hangingPunct="1">
              <a:spcBef>
                <a:spcPct val="0"/>
              </a:spcBef>
              <a:buClrTx/>
              <a:buSzTx/>
              <a:buFontTx/>
              <a:buNone/>
            </a:pPr>
            <a:r>
              <a:rPr lang="en-US" altLang="en-US" sz="2400">
                <a:latin typeface="Times New Roman" charset="0"/>
              </a:rPr>
              <a:t>Michelangelo Artist, poet &amp; architect Italy 180 </a:t>
            </a:r>
          </a:p>
          <a:p>
            <a:pPr eaLnBrk="1" hangingPunct="1">
              <a:spcBef>
                <a:spcPct val="0"/>
              </a:spcBef>
              <a:buClrTx/>
              <a:buSzTx/>
              <a:buFontTx/>
              <a:buNone/>
            </a:pPr>
            <a:r>
              <a:rPr lang="en-US" altLang="en-US" sz="2400">
                <a:latin typeface="Times New Roman" charset="0"/>
              </a:rPr>
              <a:t>Charles Dickens Writer England 180 </a:t>
            </a:r>
          </a:p>
          <a:p>
            <a:pPr eaLnBrk="1" hangingPunct="1">
              <a:spcBef>
                <a:spcPct val="0"/>
              </a:spcBef>
              <a:buClrTx/>
              <a:buSzTx/>
              <a:buFontTx/>
              <a:buNone/>
            </a:pPr>
            <a:r>
              <a:rPr lang="en-US" altLang="en-US" sz="2400">
                <a:latin typeface="Times New Roman" charset="0"/>
              </a:rPr>
              <a:t>Leonardo da Vinci Universal Genius Italy 220</a:t>
            </a:r>
          </a:p>
          <a:p>
            <a:pPr eaLnBrk="1" hangingPunct="1">
              <a:spcBef>
                <a:spcPct val="0"/>
              </a:spcBef>
              <a:buClrTx/>
              <a:buSzTx/>
              <a:buFontTx/>
              <a:buNone/>
            </a:pPr>
            <a:r>
              <a:rPr lang="en-US" altLang="en-US" sz="2400">
                <a:latin typeface="Times New Roman" charset="0"/>
              </a:rPr>
              <a:t>Shakira Singer Colombia 140 </a:t>
            </a:r>
          </a:p>
          <a:p>
            <a:pPr eaLnBrk="1" hangingPunct="1">
              <a:spcBef>
                <a:spcPct val="0"/>
              </a:spcBef>
              <a:buClrTx/>
              <a:buSzTx/>
              <a:buFontTx/>
              <a:buNone/>
            </a:pPr>
            <a:r>
              <a:rPr lang="en-US" altLang="en-US" sz="2400">
                <a:latin typeface="Times New Roman" charset="0"/>
              </a:rPr>
              <a:t>Sharon Stone Actress USA 154 </a:t>
            </a:r>
          </a:p>
          <a:p>
            <a:pPr eaLnBrk="1" hangingPunct="1">
              <a:spcBef>
                <a:spcPct val="0"/>
              </a:spcBef>
              <a:buClrTx/>
              <a:buSzTx/>
              <a:buFontTx/>
              <a:buNone/>
            </a:pPr>
            <a:r>
              <a:rPr lang="es-ES" altLang="en-US" sz="2400">
                <a:latin typeface="Times New Roman" charset="0"/>
              </a:rPr>
              <a:t>Nicole Kidman Actor USA 132</a:t>
            </a:r>
          </a:p>
          <a:p>
            <a:pPr eaLnBrk="1" hangingPunct="1">
              <a:spcBef>
                <a:spcPct val="0"/>
              </a:spcBef>
              <a:buClrTx/>
              <a:buSzTx/>
              <a:buFontTx/>
              <a:buNone/>
            </a:pPr>
            <a:r>
              <a:rPr lang="en-US" altLang="en-US" sz="2400">
                <a:latin typeface="Times New Roman" charset="0"/>
              </a:rPr>
              <a:t>John F. Kennedy' Ex-President USA 117 </a:t>
            </a:r>
          </a:p>
          <a:p>
            <a:pPr eaLnBrk="1" hangingPunct="1">
              <a:spcBef>
                <a:spcPct val="0"/>
              </a:spcBef>
              <a:buClrTx/>
              <a:buSzTx/>
              <a:buFontTx/>
              <a:buNone/>
            </a:pPr>
            <a:r>
              <a:rPr lang="en-US" altLang="en-US" sz="2400">
                <a:latin typeface="Times New Roman" charset="0"/>
              </a:rPr>
              <a:t>George Washington President USA 118</a:t>
            </a:r>
          </a:p>
          <a:p>
            <a:pPr eaLnBrk="1" hangingPunct="1">
              <a:spcBef>
                <a:spcPct val="0"/>
              </a:spcBef>
              <a:buClrTx/>
              <a:buSzTx/>
              <a:buFontTx/>
              <a:buNone/>
            </a:pPr>
            <a:endParaRPr lang="en-US" altLang="en-US" sz="2400">
              <a:latin typeface="Times New Roman" charset="0"/>
            </a:endParaRPr>
          </a:p>
        </p:txBody>
      </p:sp>
    </p:spTree>
    <p:extLst>
      <p:ext uri="{BB962C8B-B14F-4D97-AF65-F5344CB8AC3E}">
        <p14:creationId xmlns:p14="http://schemas.microsoft.com/office/powerpoint/2010/main" val="804227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smtClean="0"/>
              <a:t>Intellectual</a:t>
            </a:r>
          </a:p>
        </p:txBody>
      </p:sp>
      <p:sp>
        <p:nvSpPr>
          <p:cNvPr id="92163" name="Content Placeholder 2"/>
          <p:cNvSpPr>
            <a:spLocks noGrp="1"/>
          </p:cNvSpPr>
          <p:nvPr>
            <p:ph idx="1"/>
          </p:nvPr>
        </p:nvSpPr>
        <p:spPr/>
        <p:txBody>
          <a:bodyPr/>
          <a:lstStyle/>
          <a:p>
            <a:pPr>
              <a:defRPr/>
            </a:pPr>
            <a:r>
              <a:rPr lang="en-US" altLang="en-US" dirty="0" smtClean="0">
                <a:solidFill>
                  <a:srgbClr val="FFFF00"/>
                </a:solidFill>
                <a:hlinkClick r:id="rId2"/>
              </a:rPr>
              <a:t>The Growth of Knowledge</a:t>
            </a:r>
          </a:p>
          <a:p>
            <a:pPr>
              <a:defRPr/>
            </a:pPr>
            <a:endParaRPr lang="en-US" altLang="en-US" dirty="0" smtClean="0">
              <a:solidFill>
                <a:srgbClr val="FFFF00"/>
              </a:solidFill>
              <a:hlinkClick r:id="rId2"/>
            </a:endParaRPr>
          </a:p>
          <a:p>
            <a:pPr>
              <a:defRPr/>
            </a:pPr>
            <a:endParaRPr lang="en-US" altLang="en-US" dirty="0" smtClean="0">
              <a:solidFill>
                <a:srgbClr val="FFFF00"/>
              </a:solidFill>
              <a:hlinkClick r:id="rId2"/>
            </a:endParaRPr>
          </a:p>
          <a:p>
            <a:pPr>
              <a:defRPr/>
            </a:pPr>
            <a:r>
              <a:rPr lang="en-US" altLang="en-US" dirty="0" smtClean="0">
                <a:solidFill>
                  <a:srgbClr val="FFFF00"/>
                </a:solidFill>
                <a:hlinkClick r:id="rId2"/>
              </a:rPr>
              <a:t>https://www.youtube.com/watch?v=8nz2dtv--ok</a:t>
            </a:r>
            <a:endParaRPr lang="en-US" altLang="en-US" dirty="0" smtClean="0">
              <a:solidFill>
                <a:srgbClr val="FFFF00"/>
              </a:solidFill>
            </a:endParaRPr>
          </a:p>
          <a:p>
            <a:pPr marL="0" indent="0">
              <a:buFont typeface="Wingdings" pitchFamily="2" charset="2"/>
              <a:buNone/>
              <a:defRPr/>
            </a:pPr>
            <a:endParaRPr lang="en-US" altLang="en-US" dirty="0" smtClean="0"/>
          </a:p>
        </p:txBody>
      </p:sp>
    </p:spTree>
    <p:extLst>
      <p:ext uri="{BB962C8B-B14F-4D97-AF65-F5344CB8AC3E}">
        <p14:creationId xmlns:p14="http://schemas.microsoft.com/office/powerpoint/2010/main" val="1725073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folHlink"/>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1676400" y="1066800"/>
            <a:ext cx="7086600" cy="762000"/>
          </a:xfrm>
        </p:spPr>
        <p:txBody>
          <a:bodyPr/>
          <a:lstStyle/>
          <a:p>
            <a:pPr algn="l" eaLnBrk="1" hangingPunct="1">
              <a:defRPr/>
            </a:pPr>
            <a:r>
              <a:rPr lang="en-US" dirty="0" smtClean="0"/>
              <a:t/>
            </a:r>
            <a:br>
              <a:rPr lang="en-US" dirty="0" smtClean="0"/>
            </a:br>
            <a:r>
              <a:rPr lang="en-US" sz="5400" b="1" dirty="0" smtClean="0">
                <a:solidFill>
                  <a:schemeClr val="hlink"/>
                </a:solidFill>
                <a:effectLst>
                  <a:outerShdw blurRad="38100" dist="38100" dir="2700000" algn="tl">
                    <a:srgbClr val="000000"/>
                  </a:outerShdw>
                </a:effectLst>
                <a:latin typeface="Comic Sans MS" pitchFamily="66" charset="0"/>
              </a:rPr>
              <a:t>1 - Chronological</a:t>
            </a:r>
          </a:p>
        </p:txBody>
      </p:sp>
      <p:sp>
        <p:nvSpPr>
          <p:cNvPr id="11267" name="Rectangle 3"/>
          <p:cNvSpPr>
            <a:spLocks noGrp="1" noChangeArrowheads="1"/>
          </p:cNvSpPr>
          <p:nvPr>
            <p:ph type="subTitle" idx="1"/>
          </p:nvPr>
        </p:nvSpPr>
        <p:spPr>
          <a:xfrm>
            <a:off x="1676400" y="2133600"/>
            <a:ext cx="7772400" cy="4343400"/>
          </a:xfrm>
        </p:spPr>
        <p:txBody>
          <a:bodyPr/>
          <a:lstStyle/>
          <a:p>
            <a:pPr algn="l" eaLnBrk="1" hangingPunct="1"/>
            <a:r>
              <a:rPr lang="en-US" altLang="en-US" b="1" dirty="0" smtClean="0">
                <a:solidFill>
                  <a:schemeClr val="bg2"/>
                </a:solidFill>
              </a:rPr>
              <a:t>2 – Physical</a:t>
            </a:r>
          </a:p>
          <a:p>
            <a:pPr algn="l" eaLnBrk="1" hangingPunct="1"/>
            <a:r>
              <a:rPr lang="en-US" altLang="en-US" b="1" dirty="0" smtClean="0">
                <a:solidFill>
                  <a:schemeClr val="bg2"/>
                </a:solidFill>
              </a:rPr>
              <a:t>3 – Intellectual</a:t>
            </a:r>
          </a:p>
          <a:p>
            <a:pPr algn="l" eaLnBrk="1" hangingPunct="1"/>
            <a:r>
              <a:rPr lang="en-US" altLang="en-US" b="1" dirty="0" smtClean="0">
                <a:solidFill>
                  <a:schemeClr val="bg2"/>
                </a:solidFill>
              </a:rPr>
              <a:t>4 – Emotional</a:t>
            </a:r>
          </a:p>
          <a:p>
            <a:pPr algn="l" eaLnBrk="1" hangingPunct="1"/>
            <a:r>
              <a:rPr lang="en-US" altLang="en-US" b="1" dirty="0" smtClean="0">
                <a:solidFill>
                  <a:schemeClr val="bg2"/>
                </a:solidFill>
              </a:rPr>
              <a:t>5 – Social</a:t>
            </a:r>
          </a:p>
          <a:p>
            <a:pPr algn="l" eaLnBrk="1" hangingPunct="1"/>
            <a:r>
              <a:rPr lang="en-US" altLang="en-US" b="1" dirty="0" smtClean="0">
                <a:solidFill>
                  <a:schemeClr val="bg2"/>
                </a:solidFill>
              </a:rPr>
              <a:t>6 - Philosophical</a:t>
            </a:r>
          </a:p>
        </p:txBody>
      </p:sp>
    </p:spTree>
    <p:extLst>
      <p:ext uri="{BB962C8B-B14F-4D97-AF65-F5344CB8AC3E}">
        <p14:creationId xmlns:p14="http://schemas.microsoft.com/office/powerpoint/2010/main" val="1892164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mtClean="0"/>
              <a:t>Intellectual</a:t>
            </a:r>
          </a:p>
        </p:txBody>
      </p:sp>
      <p:sp>
        <p:nvSpPr>
          <p:cNvPr id="80899" name="Rectangle 3"/>
          <p:cNvSpPr>
            <a:spLocks noGrp="1" noChangeArrowheads="1"/>
          </p:cNvSpPr>
          <p:nvPr>
            <p:ph type="body" idx="1"/>
          </p:nvPr>
        </p:nvSpPr>
        <p:spPr>
          <a:xfrm>
            <a:off x="152400" y="1295400"/>
            <a:ext cx="8763000" cy="5257800"/>
          </a:xfrm>
        </p:spPr>
        <p:txBody>
          <a:bodyPr/>
          <a:lstStyle/>
          <a:p>
            <a:pPr eaLnBrk="1" hangingPunct="1">
              <a:defRPr/>
            </a:pPr>
            <a:r>
              <a:rPr lang="en-US" altLang="en-US" sz="2800" dirty="0" smtClean="0"/>
              <a:t>Recent research suggests:</a:t>
            </a:r>
          </a:p>
          <a:p>
            <a:pPr marL="0" indent="0" eaLnBrk="1" hangingPunct="1">
              <a:buFont typeface="Wingdings" pitchFamily="2" charset="2"/>
              <a:buNone/>
              <a:defRPr/>
            </a:pPr>
            <a:r>
              <a:rPr lang="en-US" altLang="en-US" sz="2800" dirty="0"/>
              <a:t>	</a:t>
            </a:r>
            <a:r>
              <a:rPr lang="en-US" altLang="en-US" sz="2800" dirty="0" smtClean="0"/>
              <a:t>** teens' brains are not completely developed 			until late in adolescence. </a:t>
            </a:r>
          </a:p>
          <a:p>
            <a:pPr marL="0" indent="0" eaLnBrk="1" hangingPunct="1">
              <a:buFont typeface="Wingdings" pitchFamily="2" charset="2"/>
              <a:buNone/>
              <a:defRPr/>
            </a:pPr>
            <a:r>
              <a:rPr lang="en-US" altLang="en-US" sz="2800" dirty="0"/>
              <a:t>	</a:t>
            </a:r>
            <a:r>
              <a:rPr lang="en-US" altLang="en-US" sz="2800" dirty="0" smtClean="0"/>
              <a:t>**connections between neurons affecting 				emotional, 	physical and mental abilities 			are incomplete. </a:t>
            </a:r>
          </a:p>
          <a:p>
            <a:pPr marL="0" indent="0" eaLnBrk="1" hangingPunct="1">
              <a:buFont typeface="Wingdings" pitchFamily="2" charset="2"/>
              <a:buNone/>
              <a:defRPr/>
            </a:pPr>
            <a:r>
              <a:rPr lang="en-US" altLang="en-US" sz="2800" dirty="0"/>
              <a:t>	</a:t>
            </a:r>
            <a:r>
              <a:rPr lang="en-US" altLang="en-US" sz="2800" dirty="0" smtClean="0"/>
              <a:t>**could explain why some teens seem to be 			inconsistent in controlling their 	emotions, 			impulses, and judgments. </a:t>
            </a:r>
          </a:p>
          <a:p>
            <a:pPr eaLnBrk="1" hangingPunct="1">
              <a:defRPr/>
            </a:pPr>
            <a:endParaRPr lang="en-US" altLang="en-US" sz="2800" dirty="0" smtClean="0"/>
          </a:p>
        </p:txBody>
      </p:sp>
    </p:spTree>
    <p:extLst>
      <p:ext uri="{BB962C8B-B14F-4D97-AF65-F5344CB8AC3E}">
        <p14:creationId xmlns:p14="http://schemas.microsoft.com/office/powerpoint/2010/main" val="1085460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Intellectual</a:t>
            </a:r>
          </a:p>
        </p:txBody>
      </p:sp>
      <p:sp>
        <p:nvSpPr>
          <p:cNvPr id="79875" name="Rectangle 3"/>
          <p:cNvSpPr>
            <a:spLocks noGrp="1" noChangeArrowheads="1"/>
          </p:cNvSpPr>
          <p:nvPr>
            <p:ph type="body" idx="1"/>
          </p:nvPr>
        </p:nvSpPr>
        <p:spPr/>
        <p:txBody>
          <a:bodyPr/>
          <a:lstStyle/>
          <a:p>
            <a:pPr eaLnBrk="1" hangingPunct="1"/>
            <a:r>
              <a:rPr lang="en-US" altLang="en-US" b="1" dirty="0" smtClean="0"/>
              <a:t>Cognitive Development:</a:t>
            </a:r>
          </a:p>
          <a:p>
            <a:pPr eaLnBrk="1" hangingPunct="1"/>
            <a:r>
              <a:rPr lang="en-US" altLang="en-US" b="1" dirty="0" smtClean="0"/>
              <a:t>What Is It?</a:t>
            </a:r>
          </a:p>
          <a:p>
            <a:pPr marL="0" indent="0" eaLnBrk="1" hangingPunct="1">
              <a:buNone/>
            </a:pPr>
            <a:endParaRPr lang="en-US" altLang="en-US" b="1" dirty="0"/>
          </a:p>
          <a:p>
            <a:pPr marL="0" indent="0" eaLnBrk="1" hangingPunct="1">
              <a:buNone/>
            </a:pPr>
            <a:r>
              <a:rPr lang="en-US" altLang="en-US" b="1" u="sng" dirty="0" smtClean="0"/>
              <a:t>ONE:</a:t>
            </a:r>
          </a:p>
          <a:p>
            <a:pPr eaLnBrk="1" hangingPunct="1"/>
            <a:r>
              <a:rPr lang="en-US" altLang="en-US" b="1" dirty="0" smtClean="0"/>
              <a:t>Developing advanced reasoning skills</a:t>
            </a:r>
          </a:p>
          <a:p>
            <a:pPr lvl="1"/>
            <a:r>
              <a:rPr lang="en-US" altLang="en-US" b="1" dirty="0" smtClean="0"/>
              <a:t>Multiple choices</a:t>
            </a:r>
          </a:p>
          <a:p>
            <a:pPr lvl="1"/>
            <a:r>
              <a:rPr lang="en-US" altLang="en-US" b="1" dirty="0" smtClean="0"/>
              <a:t>Asking the “what if” of a situation</a:t>
            </a:r>
          </a:p>
        </p:txBody>
      </p:sp>
    </p:spTree>
    <p:extLst>
      <p:ext uri="{BB962C8B-B14F-4D97-AF65-F5344CB8AC3E}">
        <p14:creationId xmlns:p14="http://schemas.microsoft.com/office/powerpoint/2010/main" val="4018723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Intellectual</a:t>
            </a:r>
          </a:p>
        </p:txBody>
      </p:sp>
      <p:sp>
        <p:nvSpPr>
          <p:cNvPr id="79875" name="Rectangle 3"/>
          <p:cNvSpPr>
            <a:spLocks noGrp="1" noChangeArrowheads="1"/>
          </p:cNvSpPr>
          <p:nvPr>
            <p:ph type="body" idx="1"/>
          </p:nvPr>
        </p:nvSpPr>
        <p:spPr>
          <a:xfrm>
            <a:off x="0" y="1219200"/>
            <a:ext cx="8991600" cy="5486400"/>
          </a:xfrm>
        </p:spPr>
        <p:txBody>
          <a:bodyPr/>
          <a:lstStyle/>
          <a:p>
            <a:pPr eaLnBrk="1" hangingPunct="1"/>
            <a:r>
              <a:rPr lang="en-US" altLang="en-US" b="1" dirty="0" smtClean="0"/>
              <a:t>Cognitive Development:</a:t>
            </a:r>
          </a:p>
          <a:p>
            <a:pPr eaLnBrk="1" hangingPunct="1"/>
            <a:r>
              <a:rPr lang="en-US" altLang="en-US" b="1" dirty="0" smtClean="0"/>
              <a:t>What Is It?</a:t>
            </a:r>
          </a:p>
          <a:p>
            <a:pPr marL="0" indent="0" eaLnBrk="1" hangingPunct="1">
              <a:buNone/>
            </a:pPr>
            <a:endParaRPr lang="en-US" altLang="en-US" b="1" dirty="0" smtClean="0"/>
          </a:p>
          <a:p>
            <a:pPr marL="0" indent="0" eaLnBrk="1" hangingPunct="1">
              <a:buNone/>
            </a:pPr>
            <a:r>
              <a:rPr lang="en-US" altLang="en-US" b="1" u="sng" dirty="0" smtClean="0"/>
              <a:t>TWO:</a:t>
            </a:r>
            <a:endParaRPr lang="en-US" altLang="en-US" b="1" u="sng" dirty="0"/>
          </a:p>
          <a:p>
            <a:pPr eaLnBrk="1" hangingPunct="1"/>
            <a:r>
              <a:rPr lang="en-US" altLang="en-US" b="1" dirty="0" smtClean="0"/>
              <a:t>Developing abstract thinking skills.</a:t>
            </a:r>
          </a:p>
          <a:p>
            <a:pPr lvl="1"/>
            <a:r>
              <a:rPr lang="en-US" altLang="en-US" b="1" dirty="0" smtClean="0"/>
              <a:t>Things that cannot be seen, heard or touched (faith, trust, beliefs, </a:t>
            </a:r>
            <a:r>
              <a:rPr lang="en-US" altLang="en-US" b="1" dirty="0" err="1" smtClean="0"/>
              <a:t>etc</a:t>
            </a:r>
            <a:r>
              <a:rPr lang="en-US" altLang="en-US" b="1" dirty="0" smtClean="0"/>
              <a:t>)</a:t>
            </a:r>
          </a:p>
          <a:p>
            <a:pPr marL="0" indent="0" eaLnBrk="1" hangingPunct="1">
              <a:buNone/>
            </a:pPr>
            <a:endParaRPr lang="en-US" altLang="en-US" dirty="0" smtClean="0"/>
          </a:p>
        </p:txBody>
      </p:sp>
    </p:spTree>
    <p:extLst>
      <p:ext uri="{BB962C8B-B14F-4D97-AF65-F5344CB8AC3E}">
        <p14:creationId xmlns:p14="http://schemas.microsoft.com/office/powerpoint/2010/main" val="4018723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Intellectual</a:t>
            </a:r>
          </a:p>
        </p:txBody>
      </p:sp>
      <p:sp>
        <p:nvSpPr>
          <p:cNvPr id="79875" name="Rectangle 3"/>
          <p:cNvSpPr>
            <a:spLocks noGrp="1" noChangeArrowheads="1"/>
          </p:cNvSpPr>
          <p:nvPr>
            <p:ph type="body" idx="1"/>
          </p:nvPr>
        </p:nvSpPr>
        <p:spPr>
          <a:xfrm>
            <a:off x="5080" y="1143000"/>
            <a:ext cx="9138920" cy="5486400"/>
          </a:xfrm>
        </p:spPr>
        <p:txBody>
          <a:bodyPr/>
          <a:lstStyle/>
          <a:p>
            <a:pPr eaLnBrk="1" hangingPunct="1"/>
            <a:r>
              <a:rPr lang="en-US" altLang="en-US" b="1" dirty="0" smtClean="0"/>
              <a:t>Cognitive Development:</a:t>
            </a:r>
          </a:p>
          <a:p>
            <a:pPr eaLnBrk="1" hangingPunct="1"/>
            <a:r>
              <a:rPr lang="en-US" altLang="en-US" b="1" dirty="0" smtClean="0"/>
              <a:t>What Is It?</a:t>
            </a:r>
          </a:p>
          <a:p>
            <a:pPr eaLnBrk="1" hangingPunct="1"/>
            <a:endParaRPr lang="en-US" altLang="en-US" b="1" dirty="0"/>
          </a:p>
          <a:p>
            <a:pPr eaLnBrk="1" hangingPunct="1"/>
            <a:r>
              <a:rPr lang="en-US" altLang="en-US" b="1" dirty="0" smtClean="0"/>
              <a:t>Developing “meta-cognition” = allows us to think about how others feel and what they might be thinking.</a:t>
            </a:r>
          </a:p>
          <a:p>
            <a:pPr lvl="1"/>
            <a:r>
              <a:rPr lang="en-US" altLang="en-US" b="1" dirty="0" smtClean="0"/>
              <a:t>How we are perceived by others</a:t>
            </a:r>
          </a:p>
          <a:p>
            <a:pPr lvl="1"/>
            <a:r>
              <a:rPr lang="en-US" altLang="en-US" b="1" dirty="0" smtClean="0"/>
              <a:t>Develop learning strategies: using music/rhythm, mnemonic devices “every good boy does fine” (notes of music)</a:t>
            </a:r>
            <a:endParaRPr lang="en-US" altLang="en-US" dirty="0" smtClean="0"/>
          </a:p>
        </p:txBody>
      </p:sp>
    </p:spTree>
    <p:extLst>
      <p:ext uri="{BB962C8B-B14F-4D97-AF65-F5344CB8AC3E}">
        <p14:creationId xmlns:p14="http://schemas.microsoft.com/office/powerpoint/2010/main" val="4018723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152400" y="152400"/>
            <a:ext cx="8839200" cy="6553200"/>
          </a:xfrm>
        </p:spPr>
        <p:txBody>
          <a:bodyPr>
            <a:normAutofit lnSpcReduction="10000"/>
          </a:bodyPr>
          <a:lstStyle/>
          <a:p>
            <a:pPr eaLnBrk="1" hangingPunct="1"/>
            <a:r>
              <a:rPr lang="en-US" altLang="en-US" sz="2800" b="1" dirty="0" smtClean="0"/>
              <a:t>How Do These Changes Affect Teens?</a:t>
            </a:r>
          </a:p>
          <a:p>
            <a:pPr eaLnBrk="1" hangingPunct="1"/>
            <a:endParaRPr lang="en-US" altLang="en-US" sz="2800" b="1" dirty="0"/>
          </a:p>
          <a:p>
            <a:pPr eaLnBrk="1" hangingPunct="1"/>
            <a:r>
              <a:rPr lang="en-US" altLang="en-US" sz="2800" b="1" dirty="0" smtClean="0"/>
              <a:t>Increased level of self-consciousness</a:t>
            </a:r>
          </a:p>
          <a:p>
            <a:pPr eaLnBrk="1" hangingPunct="1"/>
            <a:endParaRPr lang="en-US" altLang="en-US" sz="2800" b="1" dirty="0"/>
          </a:p>
          <a:p>
            <a:pPr eaLnBrk="1" hangingPunct="1"/>
            <a:r>
              <a:rPr lang="en-US" altLang="en-US" sz="2800" b="1" dirty="0" smtClean="0"/>
              <a:t>Believe that they are being “watched” by others</a:t>
            </a:r>
          </a:p>
          <a:p>
            <a:pPr eaLnBrk="1" hangingPunct="1"/>
            <a:endParaRPr lang="en-US" altLang="en-US" sz="2800" b="1" dirty="0"/>
          </a:p>
          <a:p>
            <a:pPr eaLnBrk="1" hangingPunct="1"/>
            <a:r>
              <a:rPr lang="en-US" altLang="en-US" sz="2800" b="1" dirty="0" smtClean="0"/>
              <a:t>Quick to point our inconsistencies in adults = Justice Orientation.</a:t>
            </a:r>
          </a:p>
          <a:p>
            <a:pPr eaLnBrk="1" hangingPunct="1"/>
            <a:endParaRPr lang="en-US" altLang="en-US" sz="2800" b="1" dirty="0"/>
          </a:p>
          <a:p>
            <a:pPr eaLnBrk="1" hangingPunct="1"/>
            <a:r>
              <a:rPr lang="en-US" altLang="en-US" sz="2800" b="1" dirty="0" smtClean="0"/>
              <a:t>Believe that no one has ever experienced  their feelings</a:t>
            </a:r>
          </a:p>
          <a:p>
            <a:pPr lvl="1"/>
            <a:r>
              <a:rPr lang="en-US" altLang="en-US" sz="2400" b="1" dirty="0" smtClean="0"/>
              <a:t>“my life is ruined”		-“You’ll never understand”</a:t>
            </a:r>
          </a:p>
          <a:p>
            <a:pPr marL="457200" lvl="1" indent="0">
              <a:buNone/>
            </a:pPr>
            <a:endParaRPr lang="en-US" altLang="en-US" sz="2800" b="1" dirty="0"/>
          </a:p>
          <a:p>
            <a:pPr eaLnBrk="1" hangingPunct="1"/>
            <a:r>
              <a:rPr lang="en-US" altLang="en-US" sz="2800" b="1" dirty="0" smtClean="0"/>
              <a:t>“It can’t happen to me” syndrome = Personal Fable</a:t>
            </a:r>
          </a:p>
          <a:p>
            <a:pPr lvl="2"/>
            <a:r>
              <a:rPr lang="en-US" altLang="en-US" sz="2800" b="1" dirty="0" smtClean="0"/>
              <a:t>Causes teens to take unnecessary risks</a:t>
            </a:r>
          </a:p>
          <a:p>
            <a:pPr marL="914400" lvl="2" indent="0">
              <a:buNone/>
            </a:pPr>
            <a:endParaRPr lang="en-US" altLang="en-US" sz="2800" b="1" dirty="0"/>
          </a:p>
          <a:p>
            <a:pPr lvl="2"/>
            <a:endParaRPr lang="en-US" altLang="en-US" sz="2800" b="1" dirty="0" smtClean="0"/>
          </a:p>
        </p:txBody>
      </p:sp>
    </p:spTree>
    <p:extLst>
      <p:ext uri="{BB962C8B-B14F-4D97-AF65-F5344CB8AC3E}">
        <p14:creationId xmlns:p14="http://schemas.microsoft.com/office/powerpoint/2010/main" val="1258496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914400" y="838200"/>
            <a:ext cx="7086600" cy="1828800"/>
          </a:xfrm>
        </p:spPr>
        <p:txBody>
          <a:bodyPr/>
          <a:lstStyle/>
          <a:p>
            <a:pPr algn="l" eaLnBrk="1" hangingPunct="1"/>
            <a:r>
              <a:rPr lang="en-US" altLang="en-US" smtClean="0"/>
              <a:t/>
            </a:r>
            <a:br>
              <a:rPr lang="en-US" altLang="en-US" smtClean="0"/>
            </a:br>
            <a:r>
              <a:rPr lang="en-US" altLang="en-US" sz="3200" smtClean="0">
                <a:solidFill>
                  <a:schemeClr val="bg2"/>
                </a:solidFill>
              </a:rPr>
              <a:t>1 – Chronological</a:t>
            </a:r>
            <a:br>
              <a:rPr lang="en-US" altLang="en-US" sz="3200" smtClean="0">
                <a:solidFill>
                  <a:schemeClr val="bg2"/>
                </a:solidFill>
              </a:rPr>
            </a:br>
            <a:r>
              <a:rPr lang="en-US" altLang="en-US" sz="3200" smtClean="0">
                <a:solidFill>
                  <a:schemeClr val="bg2"/>
                </a:solidFill>
              </a:rPr>
              <a:t>2 – Physical</a:t>
            </a:r>
            <a:br>
              <a:rPr lang="en-US" altLang="en-US" sz="3200" smtClean="0">
                <a:solidFill>
                  <a:schemeClr val="bg2"/>
                </a:solidFill>
              </a:rPr>
            </a:br>
            <a:r>
              <a:rPr lang="en-US" altLang="en-US" sz="3200" smtClean="0">
                <a:solidFill>
                  <a:schemeClr val="bg2"/>
                </a:solidFill>
              </a:rPr>
              <a:t>3 – Intellectual</a:t>
            </a:r>
          </a:p>
        </p:txBody>
      </p:sp>
      <p:sp>
        <p:nvSpPr>
          <p:cNvPr id="89091" name="Rectangle 3"/>
          <p:cNvSpPr>
            <a:spLocks noGrp="1" noChangeArrowheads="1"/>
          </p:cNvSpPr>
          <p:nvPr>
            <p:ph type="subTitle" idx="1"/>
          </p:nvPr>
        </p:nvSpPr>
        <p:spPr>
          <a:xfrm>
            <a:off x="1066800" y="3810000"/>
            <a:ext cx="7772400" cy="4343400"/>
          </a:xfrm>
        </p:spPr>
        <p:txBody>
          <a:bodyPr/>
          <a:lstStyle/>
          <a:p>
            <a:pPr algn="l" eaLnBrk="1" hangingPunct="1"/>
            <a:r>
              <a:rPr lang="en-US" altLang="en-US" smtClean="0">
                <a:solidFill>
                  <a:schemeClr val="bg2"/>
                </a:solidFill>
              </a:rPr>
              <a:t>5 – Social</a:t>
            </a:r>
          </a:p>
          <a:p>
            <a:pPr algn="l" eaLnBrk="1" hangingPunct="1"/>
            <a:r>
              <a:rPr lang="en-US" altLang="en-US" smtClean="0">
                <a:solidFill>
                  <a:schemeClr val="bg2"/>
                </a:solidFill>
              </a:rPr>
              <a:t>6 - Philosophical</a:t>
            </a:r>
          </a:p>
        </p:txBody>
      </p:sp>
      <p:sp>
        <p:nvSpPr>
          <p:cNvPr id="95236" name="Text Box 4"/>
          <p:cNvSpPr txBox="1">
            <a:spLocks noChangeArrowheads="1"/>
          </p:cNvSpPr>
          <p:nvPr/>
        </p:nvSpPr>
        <p:spPr bwMode="auto">
          <a:xfrm>
            <a:off x="914400" y="2819400"/>
            <a:ext cx="6477000" cy="914400"/>
          </a:xfrm>
          <a:prstGeom prst="rect">
            <a:avLst/>
          </a:prstGeom>
          <a:noFill/>
          <a:ln w="9525">
            <a:noFill/>
            <a:miter lim="800000"/>
            <a:headEnd/>
            <a:tailEnd/>
          </a:ln>
          <a:effectLst/>
        </p:spPr>
        <p:txBody>
          <a:bodyPr>
            <a:spAutoFit/>
          </a:bodyPr>
          <a:lstStyle/>
          <a:p>
            <a:pPr fontAlgn="base">
              <a:spcBef>
                <a:spcPct val="20000"/>
              </a:spcBef>
              <a:spcAft>
                <a:spcPct val="0"/>
              </a:spcAft>
              <a:buClr>
                <a:srgbClr val="FF63B1"/>
              </a:buClr>
              <a:buSzPct val="75000"/>
              <a:buFont typeface="Wingdings" pitchFamily="2" charset="2"/>
              <a:buNone/>
              <a:defRPr/>
            </a:pPr>
            <a:r>
              <a:rPr lang="en-US" sz="5400" b="1" dirty="0">
                <a:solidFill>
                  <a:srgbClr val="FF63B1"/>
                </a:solidFill>
                <a:effectLst>
                  <a:outerShdw blurRad="38100" dist="38100" dir="2700000" algn="tl">
                    <a:srgbClr val="000000"/>
                  </a:outerShdw>
                </a:effectLst>
                <a:latin typeface="Comic Sans MS" pitchFamily="66" charset="0"/>
              </a:rPr>
              <a:t>4 – Emotional</a:t>
            </a:r>
          </a:p>
        </p:txBody>
      </p:sp>
    </p:spTree>
    <p:extLst>
      <p:ext uri="{BB962C8B-B14F-4D97-AF65-F5344CB8AC3E}">
        <p14:creationId xmlns:p14="http://schemas.microsoft.com/office/powerpoint/2010/main" val="3373544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mtClean="0">
                <a:latin typeface="Comic Sans MS" pitchFamily="66" charset="0"/>
              </a:rPr>
              <a:t>4 - </a:t>
            </a:r>
            <a:r>
              <a:rPr lang="en-US" altLang="en-US" u="sng" smtClean="0">
                <a:latin typeface="Comic Sans MS" pitchFamily="66" charset="0"/>
              </a:rPr>
              <a:t>EMOTIONAL</a:t>
            </a:r>
          </a:p>
        </p:txBody>
      </p:sp>
      <p:sp>
        <p:nvSpPr>
          <p:cNvPr id="78851" name="Rectangle 3"/>
          <p:cNvSpPr>
            <a:spLocks noGrp="1" noChangeArrowheads="1"/>
          </p:cNvSpPr>
          <p:nvPr>
            <p:ph type="body" idx="1"/>
          </p:nvPr>
        </p:nvSpPr>
        <p:spPr>
          <a:ln>
            <a:solidFill>
              <a:schemeClr val="hlink"/>
            </a:solidFill>
            <a:miter lim="800000"/>
            <a:headEnd/>
            <a:tailEnd/>
          </a:ln>
        </p:spPr>
        <p:txBody>
          <a:bodyPr/>
          <a:lstStyle/>
          <a:p>
            <a:pPr marL="533400" indent="-533400" eaLnBrk="1" hangingPunct="1"/>
            <a:r>
              <a:rPr lang="en-US" altLang="en-US" sz="2800" smtClean="0"/>
              <a:t>Feelings</a:t>
            </a:r>
          </a:p>
          <a:p>
            <a:pPr marL="533400" indent="-533400" eaLnBrk="1" hangingPunct="1"/>
            <a:r>
              <a:rPr lang="en-US" altLang="en-US" sz="2800" smtClean="0"/>
              <a:t>Accepting feelings &amp; learning to cope with them</a:t>
            </a:r>
          </a:p>
          <a:p>
            <a:pPr marL="533400" indent="-533400" eaLnBrk="1" hangingPunct="1"/>
            <a:r>
              <a:rPr lang="en-US" altLang="en-US" sz="2800" smtClean="0">
                <a:solidFill>
                  <a:schemeClr val="hlink"/>
                </a:solidFill>
              </a:rPr>
              <a:t>4 basic emotions:  </a:t>
            </a:r>
          </a:p>
          <a:p>
            <a:pPr marL="533400" indent="-533400" eaLnBrk="1" hangingPunct="1">
              <a:buFont typeface="Wingdings" pitchFamily="2" charset="2"/>
              <a:buAutoNum type="arabicPeriod"/>
            </a:pPr>
            <a:r>
              <a:rPr lang="en-US" altLang="en-US" sz="2800" b="1" i="1" smtClean="0">
                <a:solidFill>
                  <a:schemeClr val="hlink"/>
                </a:solidFill>
              </a:rPr>
              <a:t>Happy </a:t>
            </a:r>
          </a:p>
          <a:p>
            <a:pPr marL="533400" indent="-533400" eaLnBrk="1" hangingPunct="1">
              <a:buFont typeface="Wingdings" pitchFamily="2" charset="2"/>
              <a:buAutoNum type="arabicPeriod"/>
            </a:pPr>
            <a:r>
              <a:rPr lang="en-US" altLang="en-US" sz="2800" b="1" i="1" smtClean="0">
                <a:solidFill>
                  <a:schemeClr val="hlink"/>
                </a:solidFill>
              </a:rPr>
              <a:t>Sad</a:t>
            </a:r>
          </a:p>
          <a:p>
            <a:pPr marL="533400" indent="-533400" eaLnBrk="1" hangingPunct="1">
              <a:buFont typeface="Wingdings" pitchFamily="2" charset="2"/>
              <a:buAutoNum type="arabicPeriod"/>
            </a:pPr>
            <a:r>
              <a:rPr lang="en-US" altLang="en-US" sz="2800" b="1" i="1" smtClean="0">
                <a:solidFill>
                  <a:schemeClr val="hlink"/>
                </a:solidFill>
              </a:rPr>
              <a:t>Angry </a:t>
            </a:r>
          </a:p>
          <a:p>
            <a:pPr marL="533400" indent="-533400" eaLnBrk="1" hangingPunct="1">
              <a:buFont typeface="Wingdings" pitchFamily="2" charset="2"/>
              <a:buAutoNum type="arabicPeriod"/>
            </a:pPr>
            <a:r>
              <a:rPr lang="en-US" altLang="en-US" sz="2800" b="1" i="1" smtClean="0">
                <a:solidFill>
                  <a:schemeClr val="hlink"/>
                </a:solidFill>
              </a:rPr>
              <a:t>Fear</a:t>
            </a:r>
          </a:p>
        </p:txBody>
      </p:sp>
    </p:spTree>
    <p:extLst>
      <p:ext uri="{BB962C8B-B14F-4D97-AF65-F5344CB8AC3E}">
        <p14:creationId xmlns:p14="http://schemas.microsoft.com/office/powerpoint/2010/main" val="13215081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l" eaLnBrk="1" hangingPunct="1"/>
            <a:r>
              <a:rPr lang="en-US" altLang="en-US" sz="3500" dirty="0" smtClean="0"/>
              <a:t>Emotional…</a:t>
            </a:r>
          </a:p>
        </p:txBody>
      </p:sp>
      <p:sp>
        <p:nvSpPr>
          <p:cNvPr id="80899" name="Rectangle 3"/>
          <p:cNvSpPr>
            <a:spLocks noGrp="1" noChangeArrowheads="1"/>
          </p:cNvSpPr>
          <p:nvPr>
            <p:ph type="body" idx="1"/>
          </p:nvPr>
        </p:nvSpPr>
        <p:spPr/>
        <p:txBody>
          <a:bodyPr/>
          <a:lstStyle/>
          <a:p>
            <a:pPr eaLnBrk="1" hangingPunct="1"/>
            <a:r>
              <a:rPr lang="en-US" altLang="en-US" sz="3600" b="1" i="1" dirty="0" smtClean="0">
                <a:solidFill>
                  <a:schemeClr val="hlink"/>
                </a:solidFill>
              </a:rPr>
              <a:t>Emotions</a:t>
            </a:r>
            <a:r>
              <a:rPr lang="en-US" altLang="en-US" dirty="0" smtClean="0"/>
              <a:t> may change quickly because of hormones</a:t>
            </a:r>
          </a:p>
          <a:p>
            <a:pPr eaLnBrk="1" hangingPunct="1"/>
            <a:endParaRPr lang="en-US" altLang="en-US" dirty="0" smtClean="0"/>
          </a:p>
          <a:p>
            <a:pPr eaLnBrk="1" hangingPunct="1"/>
            <a:r>
              <a:rPr lang="en-US" altLang="en-US" dirty="0" smtClean="0"/>
              <a:t>May be </a:t>
            </a:r>
            <a:r>
              <a:rPr lang="en-US" altLang="en-US" dirty="0" smtClean="0">
                <a:solidFill>
                  <a:schemeClr val="hlink"/>
                </a:solidFill>
              </a:rPr>
              <a:t>moody</a:t>
            </a:r>
          </a:p>
          <a:p>
            <a:pPr eaLnBrk="1" hangingPunct="1"/>
            <a:endParaRPr lang="en-US" altLang="en-US" dirty="0" smtClean="0"/>
          </a:p>
          <a:p>
            <a:pPr eaLnBrk="1" hangingPunct="1"/>
            <a:r>
              <a:rPr lang="en-US" altLang="en-US" dirty="0" smtClean="0">
                <a:solidFill>
                  <a:schemeClr val="hlink"/>
                </a:solidFill>
              </a:rPr>
              <a:t>Mood swings</a:t>
            </a:r>
            <a:r>
              <a:rPr lang="en-US" altLang="en-US" dirty="0" smtClean="0"/>
              <a:t> – what are they?</a:t>
            </a:r>
          </a:p>
          <a:p>
            <a:pPr eaLnBrk="1" hangingPunct="1"/>
            <a:r>
              <a:rPr lang="en-US" altLang="en-US" dirty="0" smtClean="0">
                <a:solidFill>
                  <a:schemeClr val="hlink"/>
                </a:solidFill>
              </a:rPr>
              <a:t>How do they impact adolescents?</a:t>
            </a:r>
          </a:p>
        </p:txBody>
      </p:sp>
    </p:spTree>
    <p:extLst>
      <p:ext uri="{BB962C8B-B14F-4D97-AF65-F5344CB8AC3E}">
        <p14:creationId xmlns:p14="http://schemas.microsoft.com/office/powerpoint/2010/main" val="3701995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smtClean="0"/>
              <a:t>Emotional Growth</a:t>
            </a:r>
          </a:p>
        </p:txBody>
      </p:sp>
      <p:sp>
        <p:nvSpPr>
          <p:cNvPr id="93187" name="Content Placeholder 2"/>
          <p:cNvSpPr>
            <a:spLocks noGrp="1"/>
          </p:cNvSpPr>
          <p:nvPr>
            <p:ph idx="1"/>
          </p:nvPr>
        </p:nvSpPr>
        <p:spPr/>
        <p:txBody>
          <a:bodyPr/>
          <a:lstStyle/>
          <a:p>
            <a:r>
              <a:rPr lang="en-US" altLang="en-US" smtClean="0">
                <a:hlinkClick r:id=""/>
              </a:rPr>
              <a:t>Feeling All the Feels:</a:t>
            </a:r>
          </a:p>
          <a:p>
            <a:endParaRPr lang="en-US" altLang="en-US" smtClean="0">
              <a:hlinkClick r:id=""/>
            </a:endParaRPr>
          </a:p>
          <a:p>
            <a:r>
              <a:rPr lang="en-US" altLang="en-US" smtClean="0">
                <a:hlinkClick r:id=""/>
              </a:rPr>
              <a:t>https://www.youtube.com/watch?v=gAMbkJk6gnE</a:t>
            </a:r>
            <a:endParaRPr lang="en-US" altLang="en-US" smtClean="0"/>
          </a:p>
          <a:p>
            <a:endParaRPr lang="en-US" altLang="en-US" smtClean="0"/>
          </a:p>
          <a:p>
            <a:endParaRPr lang="en-US" altLang="en-US" smtClean="0"/>
          </a:p>
        </p:txBody>
      </p:sp>
    </p:spTree>
    <p:extLst>
      <p:ext uri="{BB962C8B-B14F-4D97-AF65-F5344CB8AC3E}">
        <p14:creationId xmlns:p14="http://schemas.microsoft.com/office/powerpoint/2010/main" val="15047978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990600" y="381000"/>
            <a:ext cx="7086600" cy="2514600"/>
          </a:xfrm>
        </p:spPr>
        <p:txBody>
          <a:bodyPr/>
          <a:lstStyle/>
          <a:p>
            <a:pPr algn="l" eaLnBrk="1" hangingPunct="1"/>
            <a:r>
              <a:rPr lang="en-US" altLang="en-US" smtClean="0"/>
              <a:t/>
            </a:r>
            <a:br>
              <a:rPr lang="en-US" altLang="en-US" smtClean="0"/>
            </a:br>
            <a:r>
              <a:rPr lang="en-US" altLang="en-US" sz="3200" smtClean="0">
                <a:solidFill>
                  <a:schemeClr val="bg2"/>
                </a:solidFill>
              </a:rPr>
              <a:t>1 – Chronological</a:t>
            </a:r>
            <a:br>
              <a:rPr lang="en-US" altLang="en-US" sz="3200" smtClean="0">
                <a:solidFill>
                  <a:schemeClr val="bg2"/>
                </a:solidFill>
              </a:rPr>
            </a:br>
            <a:r>
              <a:rPr lang="en-US" altLang="en-US" sz="3200" smtClean="0">
                <a:solidFill>
                  <a:schemeClr val="bg2"/>
                </a:solidFill>
              </a:rPr>
              <a:t>2 – Physical</a:t>
            </a:r>
            <a:br>
              <a:rPr lang="en-US" altLang="en-US" sz="3200" smtClean="0">
                <a:solidFill>
                  <a:schemeClr val="bg2"/>
                </a:solidFill>
              </a:rPr>
            </a:br>
            <a:r>
              <a:rPr lang="en-US" altLang="en-US" sz="3200" smtClean="0">
                <a:solidFill>
                  <a:schemeClr val="bg2"/>
                </a:solidFill>
              </a:rPr>
              <a:t>3 – Intellectual</a:t>
            </a:r>
            <a:br>
              <a:rPr lang="en-US" altLang="en-US" sz="3200" smtClean="0">
                <a:solidFill>
                  <a:schemeClr val="bg2"/>
                </a:solidFill>
              </a:rPr>
            </a:br>
            <a:r>
              <a:rPr lang="en-US" altLang="en-US" sz="3200" smtClean="0">
                <a:solidFill>
                  <a:schemeClr val="bg2"/>
                </a:solidFill>
              </a:rPr>
              <a:t>4 – Emotional</a:t>
            </a:r>
          </a:p>
        </p:txBody>
      </p:sp>
      <p:sp>
        <p:nvSpPr>
          <p:cNvPr id="94211" name="Rectangle 3"/>
          <p:cNvSpPr>
            <a:spLocks noGrp="1" noChangeArrowheads="1"/>
          </p:cNvSpPr>
          <p:nvPr>
            <p:ph type="subTitle" idx="1"/>
          </p:nvPr>
        </p:nvSpPr>
        <p:spPr>
          <a:xfrm>
            <a:off x="1066800" y="4343400"/>
            <a:ext cx="7772400" cy="4343400"/>
          </a:xfrm>
        </p:spPr>
        <p:txBody>
          <a:bodyPr/>
          <a:lstStyle/>
          <a:p>
            <a:pPr algn="l" eaLnBrk="1" hangingPunct="1"/>
            <a:r>
              <a:rPr lang="en-US" altLang="en-US" smtClean="0">
                <a:solidFill>
                  <a:schemeClr val="bg2"/>
                </a:solidFill>
              </a:rPr>
              <a:t>6 - Philosophical</a:t>
            </a:r>
          </a:p>
        </p:txBody>
      </p:sp>
      <p:sp>
        <p:nvSpPr>
          <p:cNvPr id="96260" name="Text Box 4"/>
          <p:cNvSpPr txBox="1">
            <a:spLocks noChangeArrowheads="1"/>
          </p:cNvSpPr>
          <p:nvPr/>
        </p:nvSpPr>
        <p:spPr bwMode="auto">
          <a:xfrm>
            <a:off x="609600" y="3124200"/>
            <a:ext cx="5029200" cy="1189038"/>
          </a:xfrm>
          <a:prstGeom prst="rect">
            <a:avLst/>
          </a:prstGeom>
          <a:noFill/>
          <a:ln w="9525">
            <a:noFill/>
            <a:miter lim="800000"/>
            <a:headEnd/>
            <a:tailEnd/>
          </a:ln>
          <a:effectLst/>
        </p:spPr>
        <p:txBody>
          <a:bodyPr>
            <a:spAutoFit/>
          </a:bodyPr>
          <a:lstStyle/>
          <a:p>
            <a:pPr>
              <a:spcBef>
                <a:spcPct val="50000"/>
              </a:spcBef>
              <a:defRPr/>
            </a:pPr>
            <a:r>
              <a:rPr lang="en-US" sz="7200" b="1" dirty="0">
                <a:solidFill>
                  <a:schemeClr val="hlink"/>
                </a:solidFill>
                <a:effectLst>
                  <a:outerShdw blurRad="38100" dist="38100" dir="2700000" algn="tl">
                    <a:srgbClr val="000000"/>
                  </a:outerShdw>
                </a:effectLst>
                <a:latin typeface="Comic Sans MS" pitchFamily="66" charset="0"/>
              </a:rPr>
              <a:t>5 – Social</a:t>
            </a:r>
          </a:p>
        </p:txBody>
      </p:sp>
    </p:spTree>
    <p:extLst>
      <p:ext uri="{BB962C8B-B14F-4D97-AF65-F5344CB8AC3E}">
        <p14:creationId xmlns:p14="http://schemas.microsoft.com/office/powerpoint/2010/main" val="3671297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260"/>
                                        </p:tgtEl>
                                        <p:attrNameLst>
                                          <p:attrName>style.visibility</p:attrName>
                                        </p:attrNameLst>
                                      </p:cBhvr>
                                      <p:to>
                                        <p:strVal val="visible"/>
                                      </p:to>
                                    </p:set>
                                    <p:animEffect transition="in" filter="wipe(left)">
                                      <p:cBhvr>
                                        <p:cTn id="7" dur="5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38200"/>
            <a:ext cx="7772400" cy="1143000"/>
          </a:xfrm>
        </p:spPr>
        <p:txBody>
          <a:bodyPr>
            <a:normAutofit fontScale="90000"/>
          </a:bodyPr>
          <a:lstStyle/>
          <a:p>
            <a:pPr eaLnBrk="1" hangingPunct="1"/>
            <a:r>
              <a:rPr lang="en-US" altLang="en-US" smtClean="0">
                <a:latin typeface="Comic Sans MS" pitchFamily="66" charset="0"/>
              </a:rPr>
              <a:t>1- CHRONOLOGICAL</a:t>
            </a:r>
            <a:br>
              <a:rPr lang="en-US" altLang="en-US" smtClean="0">
                <a:latin typeface="Comic Sans MS" pitchFamily="66" charset="0"/>
              </a:rPr>
            </a:br>
            <a:endParaRPr lang="en-US" altLang="en-US" smtClean="0">
              <a:latin typeface="Comic Sans MS" pitchFamily="66" charset="0"/>
            </a:endParaRPr>
          </a:p>
        </p:txBody>
      </p:sp>
      <p:sp>
        <p:nvSpPr>
          <p:cNvPr id="2051" name="Rectangle 3"/>
          <p:cNvSpPr>
            <a:spLocks noGrp="1" noChangeArrowheads="1"/>
          </p:cNvSpPr>
          <p:nvPr>
            <p:ph type="body" idx="1"/>
          </p:nvPr>
        </p:nvSpPr>
        <p:spPr>
          <a:xfrm>
            <a:off x="457200" y="2133600"/>
            <a:ext cx="8458200" cy="4114800"/>
          </a:xfrm>
          <a:solidFill>
            <a:schemeClr val="accent2"/>
          </a:solidFill>
          <a:ln>
            <a:solidFill>
              <a:schemeClr val="hlink"/>
            </a:solidFill>
          </a:ln>
        </p:spPr>
        <p:txBody>
          <a:bodyPr/>
          <a:lstStyle/>
          <a:p>
            <a:pPr eaLnBrk="1" hangingPunct="1">
              <a:defRPr/>
            </a:pPr>
            <a:r>
              <a:rPr lang="en-US" sz="4800" dirty="0" smtClean="0">
                <a:latin typeface="Comic Sans MS" pitchFamily="66" charset="0"/>
              </a:rPr>
              <a:t>is</a:t>
            </a:r>
            <a:r>
              <a:rPr lang="en-US" sz="6600" dirty="0" smtClean="0">
                <a:latin typeface="Comic Sans MS" pitchFamily="66" charset="0"/>
              </a:rPr>
              <a:t> </a:t>
            </a:r>
            <a:r>
              <a:rPr lang="en-US" sz="6600" u="sng" dirty="0" smtClean="0">
                <a:effectLst>
                  <a:outerShdw blurRad="38100" dist="38100" dir="2700000" algn="tl">
                    <a:srgbClr val="FFFFFF"/>
                  </a:outerShdw>
                </a:effectLst>
                <a:latin typeface="Comic Sans MS" pitchFamily="66" charset="0"/>
              </a:rPr>
              <a:t>when you reach a certain </a:t>
            </a:r>
            <a:r>
              <a:rPr lang="en-US" sz="6600" b="1" u="sng" dirty="0" smtClean="0">
                <a:effectLst>
                  <a:outerShdw blurRad="38100" dist="38100" dir="2700000" algn="tl">
                    <a:srgbClr val="FFFFFF"/>
                  </a:outerShdw>
                </a:effectLst>
                <a:latin typeface="Comic Sans MS" pitchFamily="66" charset="0"/>
              </a:rPr>
              <a:t>AGE</a:t>
            </a:r>
            <a:r>
              <a:rPr lang="en-US" sz="4800" dirty="0" smtClean="0">
                <a:latin typeface="Comic Sans MS" pitchFamily="66" charset="0"/>
              </a:rPr>
              <a:t>…..and by law something is  legal to do.</a:t>
            </a:r>
            <a:endParaRPr lang="en-US" sz="4000" dirty="0" smtClean="0">
              <a:latin typeface="Comic Sans MS" pitchFamily="66" charset="0"/>
            </a:endParaRPr>
          </a:p>
        </p:txBody>
      </p:sp>
      <p:pic>
        <p:nvPicPr>
          <p:cNvPr id="12292" name="Picture 4" descr="C:\Documents and Settings\sthelen\Application Data\Microsoft\Media Catalog\Downloaded Clips\cl79\j0303418.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752600"/>
            <a:ext cx="16002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585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folHlink"/>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990600" y="381000"/>
            <a:ext cx="7086600" cy="2514600"/>
          </a:xfrm>
        </p:spPr>
        <p:txBody>
          <a:bodyPr/>
          <a:lstStyle/>
          <a:p>
            <a:pPr algn="l" eaLnBrk="1" hangingPunct="1"/>
            <a:r>
              <a:rPr lang="en-US" altLang="en-US" smtClean="0"/>
              <a:t/>
            </a:r>
            <a:br>
              <a:rPr lang="en-US" altLang="en-US" smtClean="0"/>
            </a:br>
            <a:r>
              <a:rPr lang="en-US" altLang="en-US" sz="3200" smtClean="0">
                <a:solidFill>
                  <a:schemeClr val="bg2"/>
                </a:solidFill>
              </a:rPr>
              <a:t>1 – Chronological</a:t>
            </a:r>
            <a:br>
              <a:rPr lang="en-US" altLang="en-US" sz="3200" smtClean="0">
                <a:solidFill>
                  <a:schemeClr val="bg2"/>
                </a:solidFill>
              </a:rPr>
            </a:br>
            <a:r>
              <a:rPr lang="en-US" altLang="en-US" sz="3200" smtClean="0">
                <a:solidFill>
                  <a:schemeClr val="bg2"/>
                </a:solidFill>
              </a:rPr>
              <a:t>2 – Physical</a:t>
            </a:r>
            <a:br>
              <a:rPr lang="en-US" altLang="en-US" sz="3200" smtClean="0">
                <a:solidFill>
                  <a:schemeClr val="bg2"/>
                </a:solidFill>
              </a:rPr>
            </a:br>
            <a:r>
              <a:rPr lang="en-US" altLang="en-US" sz="3200" smtClean="0">
                <a:solidFill>
                  <a:schemeClr val="bg2"/>
                </a:solidFill>
              </a:rPr>
              <a:t>3 – Intellectual</a:t>
            </a:r>
            <a:br>
              <a:rPr lang="en-US" altLang="en-US" sz="3200" smtClean="0">
                <a:solidFill>
                  <a:schemeClr val="bg2"/>
                </a:solidFill>
              </a:rPr>
            </a:br>
            <a:r>
              <a:rPr lang="en-US" altLang="en-US" sz="3200" smtClean="0">
                <a:solidFill>
                  <a:schemeClr val="bg2"/>
                </a:solidFill>
              </a:rPr>
              <a:t>4 – Emotional</a:t>
            </a:r>
          </a:p>
        </p:txBody>
      </p:sp>
      <p:sp>
        <p:nvSpPr>
          <p:cNvPr id="94211" name="Rectangle 3"/>
          <p:cNvSpPr>
            <a:spLocks noGrp="1" noChangeArrowheads="1"/>
          </p:cNvSpPr>
          <p:nvPr>
            <p:ph type="subTitle" idx="1"/>
          </p:nvPr>
        </p:nvSpPr>
        <p:spPr>
          <a:xfrm>
            <a:off x="1066800" y="4343400"/>
            <a:ext cx="7772400" cy="4343400"/>
          </a:xfrm>
        </p:spPr>
        <p:txBody>
          <a:bodyPr/>
          <a:lstStyle/>
          <a:p>
            <a:pPr algn="l" eaLnBrk="1" hangingPunct="1"/>
            <a:r>
              <a:rPr lang="en-US" altLang="en-US" smtClean="0">
                <a:solidFill>
                  <a:schemeClr val="bg2"/>
                </a:solidFill>
              </a:rPr>
              <a:t>6 - Philosophical</a:t>
            </a:r>
          </a:p>
        </p:txBody>
      </p:sp>
      <p:sp>
        <p:nvSpPr>
          <p:cNvPr id="96260" name="Text Box 4"/>
          <p:cNvSpPr txBox="1">
            <a:spLocks noChangeArrowheads="1"/>
          </p:cNvSpPr>
          <p:nvPr/>
        </p:nvSpPr>
        <p:spPr bwMode="auto">
          <a:xfrm>
            <a:off x="609600" y="3124200"/>
            <a:ext cx="5029200" cy="1189038"/>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7200" b="1" dirty="0">
                <a:solidFill>
                  <a:srgbClr val="FF63B1"/>
                </a:solidFill>
                <a:effectLst>
                  <a:outerShdw blurRad="38100" dist="38100" dir="2700000" algn="tl">
                    <a:srgbClr val="000000"/>
                  </a:outerShdw>
                </a:effectLst>
                <a:latin typeface="Comic Sans MS" pitchFamily="66" charset="0"/>
              </a:rPr>
              <a:t>5 – Social</a:t>
            </a:r>
          </a:p>
        </p:txBody>
      </p:sp>
    </p:spTree>
    <p:extLst>
      <p:ext uri="{BB962C8B-B14F-4D97-AF65-F5344CB8AC3E}">
        <p14:creationId xmlns:p14="http://schemas.microsoft.com/office/powerpoint/2010/main" val="36712972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mtClean="0">
                <a:latin typeface="Comic Sans MS" pitchFamily="66" charset="0"/>
              </a:rPr>
              <a:t>5 - </a:t>
            </a:r>
            <a:r>
              <a:rPr lang="en-US" altLang="en-US" u="sng" smtClean="0">
                <a:latin typeface="Comic Sans MS" pitchFamily="66" charset="0"/>
              </a:rPr>
              <a:t>SOCIAL</a:t>
            </a:r>
            <a:endParaRPr lang="en-US" altLang="en-US" smtClean="0"/>
          </a:p>
        </p:txBody>
      </p:sp>
      <p:sp>
        <p:nvSpPr>
          <p:cNvPr id="95235" name="Rectangle 3"/>
          <p:cNvSpPr>
            <a:spLocks noGrp="1" noChangeArrowheads="1"/>
          </p:cNvSpPr>
          <p:nvPr>
            <p:ph type="body" idx="1"/>
          </p:nvPr>
        </p:nvSpPr>
        <p:spPr/>
        <p:txBody>
          <a:bodyPr/>
          <a:lstStyle/>
          <a:p>
            <a:pPr eaLnBrk="1" hangingPunct="1"/>
            <a:r>
              <a:rPr lang="en-US" altLang="en-US" sz="5400" smtClean="0">
                <a:latin typeface="Comic Sans MS" pitchFamily="66" charset="0"/>
              </a:rPr>
              <a:t>Getting along with people</a:t>
            </a:r>
          </a:p>
          <a:p>
            <a:pPr eaLnBrk="1" hangingPunct="1"/>
            <a:endParaRPr lang="en-US" altLang="en-US" sz="5400" smtClean="0">
              <a:latin typeface="Comic Sans MS" pitchFamily="66" charset="0"/>
            </a:endParaRPr>
          </a:p>
          <a:p>
            <a:pPr eaLnBrk="1" hangingPunct="1"/>
            <a:r>
              <a:rPr lang="en-US" altLang="en-US" sz="5400" smtClean="0">
                <a:latin typeface="Comic Sans MS" pitchFamily="66" charset="0"/>
              </a:rPr>
              <a:t>RELATIONSHIPS</a:t>
            </a:r>
          </a:p>
        </p:txBody>
      </p:sp>
    </p:spTree>
    <p:extLst>
      <p:ext uri="{BB962C8B-B14F-4D97-AF65-F5344CB8AC3E}">
        <p14:creationId xmlns:p14="http://schemas.microsoft.com/office/powerpoint/2010/main" val="39841853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l" eaLnBrk="1" hangingPunct="1"/>
            <a:r>
              <a:rPr lang="en-US" altLang="en-US" sz="2400" smtClean="0">
                <a:latin typeface="Comic Sans MS" pitchFamily="66" charset="0"/>
              </a:rPr>
              <a:t>Social…</a:t>
            </a:r>
          </a:p>
        </p:txBody>
      </p:sp>
      <p:sp>
        <p:nvSpPr>
          <p:cNvPr id="96259" name="Rectangle 3"/>
          <p:cNvSpPr>
            <a:spLocks noGrp="1" noChangeArrowheads="1"/>
          </p:cNvSpPr>
          <p:nvPr>
            <p:ph type="body" idx="1"/>
          </p:nvPr>
        </p:nvSpPr>
        <p:spPr/>
        <p:txBody>
          <a:bodyPr/>
          <a:lstStyle/>
          <a:p>
            <a:pPr eaLnBrk="1" hangingPunct="1"/>
            <a:r>
              <a:rPr lang="en-US" altLang="en-US" smtClean="0">
                <a:solidFill>
                  <a:schemeClr val="bg2"/>
                </a:solidFill>
                <a:latin typeface="Comic Sans MS" pitchFamily="66" charset="0"/>
              </a:rPr>
              <a:t>Learning how to </a:t>
            </a:r>
            <a:r>
              <a:rPr lang="en-US" altLang="en-US" smtClean="0">
                <a:latin typeface="Comic Sans MS" pitchFamily="66" charset="0"/>
              </a:rPr>
              <a:t>relate to the opposite sex –</a:t>
            </a:r>
            <a:r>
              <a:rPr lang="en-US" altLang="en-US" smtClean="0">
                <a:solidFill>
                  <a:schemeClr val="bg2"/>
                </a:solidFill>
                <a:latin typeface="Comic Sans MS" pitchFamily="66" charset="0"/>
              </a:rPr>
              <a:t> what to say, how to behave.</a:t>
            </a:r>
          </a:p>
          <a:p>
            <a:pPr eaLnBrk="1" hangingPunct="1"/>
            <a:r>
              <a:rPr lang="en-US" altLang="en-US" smtClean="0">
                <a:solidFill>
                  <a:schemeClr val="bg2"/>
                </a:solidFill>
                <a:latin typeface="Comic Sans MS" pitchFamily="66" charset="0"/>
              </a:rPr>
              <a:t>Peers help define appropriate behavior – </a:t>
            </a:r>
            <a:r>
              <a:rPr lang="en-US" altLang="en-US" smtClean="0">
                <a:latin typeface="Comic Sans MS" pitchFamily="66" charset="0"/>
              </a:rPr>
              <a:t>peer loyalty is strong</a:t>
            </a:r>
            <a:r>
              <a:rPr lang="en-US" altLang="en-US" smtClean="0">
                <a:solidFill>
                  <a:schemeClr val="bg2"/>
                </a:solidFill>
                <a:latin typeface="Comic Sans MS" pitchFamily="66" charset="0"/>
              </a:rPr>
              <a:t>.</a:t>
            </a:r>
          </a:p>
          <a:p>
            <a:pPr eaLnBrk="1" hangingPunct="1"/>
            <a:r>
              <a:rPr lang="en-US" altLang="en-US" smtClean="0">
                <a:latin typeface="Comic Sans MS" pitchFamily="66" charset="0"/>
              </a:rPr>
              <a:t>Conflicts with family</a:t>
            </a:r>
            <a:r>
              <a:rPr lang="en-US" altLang="en-US" smtClean="0">
                <a:solidFill>
                  <a:schemeClr val="bg2"/>
                </a:solidFill>
                <a:latin typeface="Comic Sans MS" pitchFamily="66" charset="0"/>
              </a:rPr>
              <a:t>, struggle for more freedom, conflicts with siblings.</a:t>
            </a:r>
          </a:p>
        </p:txBody>
      </p:sp>
      <p:pic>
        <p:nvPicPr>
          <p:cNvPr id="9626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85800"/>
            <a:ext cx="1801813"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7120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smtClean="0">
                <a:solidFill>
                  <a:schemeClr val="tx1"/>
                </a:solidFill>
                <a:latin typeface="Comic Sans MS" pitchFamily="66" charset="0"/>
              </a:rPr>
              <a:t>Social…</a:t>
            </a:r>
            <a:endParaRPr lang="en-US" altLang="en-US" smtClean="0"/>
          </a:p>
        </p:txBody>
      </p:sp>
      <p:sp>
        <p:nvSpPr>
          <p:cNvPr id="3" name="Content Placeholder 2"/>
          <p:cNvSpPr>
            <a:spLocks noGrp="1"/>
          </p:cNvSpPr>
          <p:nvPr>
            <p:ph idx="1"/>
          </p:nvPr>
        </p:nvSpPr>
        <p:spPr/>
        <p:txBody>
          <a:bodyPr/>
          <a:lstStyle/>
          <a:p>
            <a:pPr>
              <a:defRPr/>
            </a:pPr>
            <a:r>
              <a:rPr lang="en-US" dirty="0" smtClean="0"/>
              <a:t>How does Social Media affect a teens social growth?????</a:t>
            </a:r>
          </a:p>
          <a:p>
            <a:pPr>
              <a:defRPr/>
            </a:pPr>
            <a:endParaRPr lang="en-US" dirty="0"/>
          </a:p>
          <a:p>
            <a:pPr>
              <a:defRPr/>
            </a:pPr>
            <a:endParaRPr lang="en-US" dirty="0" smtClean="0"/>
          </a:p>
          <a:p>
            <a:pPr>
              <a:defRPr/>
            </a:pPr>
            <a:r>
              <a:rPr lang="en-US" dirty="0" smtClean="0">
                <a:hlinkClick r:id="rId2"/>
              </a:rPr>
              <a:t>https://www.youtube.com/watch?v=HffWFd_6bJ0</a:t>
            </a:r>
            <a:endParaRPr lang="en-US" dirty="0" smtClean="0"/>
          </a:p>
          <a:p>
            <a:pPr marL="0" indent="0">
              <a:buFont typeface="Wingdings" pitchFamily="2" charset="2"/>
              <a:buNone/>
              <a:defRPr/>
            </a:pPr>
            <a:endParaRPr lang="en-US" dirty="0"/>
          </a:p>
        </p:txBody>
      </p:sp>
    </p:spTree>
    <p:extLst>
      <p:ext uri="{BB962C8B-B14F-4D97-AF65-F5344CB8AC3E}">
        <p14:creationId xmlns:p14="http://schemas.microsoft.com/office/powerpoint/2010/main" val="17919789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l" eaLnBrk="1" hangingPunct="1"/>
            <a:r>
              <a:rPr lang="en-US" altLang="en-US" smtClean="0">
                <a:solidFill>
                  <a:schemeClr val="folHlink"/>
                </a:solidFill>
                <a:latin typeface="Comic Sans MS" pitchFamily="66" charset="0"/>
              </a:rPr>
              <a:t>Social…</a:t>
            </a:r>
          </a:p>
        </p:txBody>
      </p:sp>
      <p:sp>
        <p:nvSpPr>
          <p:cNvPr id="82947" name="Rectangle 3"/>
          <p:cNvSpPr>
            <a:spLocks noGrp="1" noChangeArrowheads="1"/>
          </p:cNvSpPr>
          <p:nvPr>
            <p:ph type="body" idx="1"/>
          </p:nvPr>
        </p:nvSpPr>
        <p:spPr>
          <a:ln>
            <a:solidFill>
              <a:schemeClr val="hlink"/>
            </a:solidFill>
            <a:miter lim="800000"/>
            <a:headEnd/>
            <a:tailEnd/>
          </a:ln>
        </p:spPr>
        <p:txBody>
          <a:bodyPr/>
          <a:lstStyle/>
          <a:p>
            <a:pPr eaLnBrk="1" hangingPunct="1"/>
            <a:r>
              <a:rPr lang="en-US" altLang="en-US" smtClean="0"/>
              <a:t>Making new friends</a:t>
            </a:r>
          </a:p>
          <a:p>
            <a:pPr eaLnBrk="1" hangingPunct="1"/>
            <a:r>
              <a:rPr lang="en-US" altLang="en-US" smtClean="0"/>
              <a:t>Increasing group activities</a:t>
            </a:r>
          </a:p>
          <a:p>
            <a:pPr eaLnBrk="1" hangingPunct="1"/>
            <a:r>
              <a:rPr lang="en-US" altLang="en-US" smtClean="0"/>
              <a:t>Becoming more independent</a:t>
            </a:r>
          </a:p>
          <a:p>
            <a:pPr eaLnBrk="1" hangingPunct="1"/>
            <a:r>
              <a:rPr lang="en-US" altLang="en-US" smtClean="0"/>
              <a:t>More interested in persons of the opposite sex.</a:t>
            </a:r>
          </a:p>
          <a:p>
            <a:pPr eaLnBrk="1" hangingPunct="1"/>
            <a:r>
              <a:rPr lang="en-US" altLang="en-US" smtClean="0">
                <a:solidFill>
                  <a:schemeClr val="hlink"/>
                </a:solidFill>
              </a:rPr>
              <a:t>How do friendships change over time</a:t>
            </a:r>
            <a:r>
              <a:rPr lang="en-US" altLang="en-US" smtClean="0"/>
              <a:t>? </a:t>
            </a:r>
            <a:r>
              <a:rPr lang="en-US" altLang="en-US" sz="2800" smtClean="0">
                <a:solidFill>
                  <a:schemeClr val="bg2"/>
                </a:solidFill>
              </a:rPr>
              <a:t>(Kindergarten … to High School?)</a:t>
            </a:r>
          </a:p>
        </p:txBody>
      </p:sp>
    </p:spTree>
    <p:extLst>
      <p:ext uri="{BB962C8B-B14F-4D97-AF65-F5344CB8AC3E}">
        <p14:creationId xmlns:p14="http://schemas.microsoft.com/office/powerpoint/2010/main" val="22595996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ltLang="en-US" smtClean="0"/>
              <a:t>Social</a:t>
            </a:r>
          </a:p>
        </p:txBody>
      </p:sp>
      <p:sp>
        <p:nvSpPr>
          <p:cNvPr id="99331" name="Content Placeholder 2"/>
          <p:cNvSpPr>
            <a:spLocks noGrp="1"/>
          </p:cNvSpPr>
          <p:nvPr>
            <p:ph idx="1"/>
          </p:nvPr>
        </p:nvSpPr>
        <p:spPr/>
        <p:txBody>
          <a:bodyPr/>
          <a:lstStyle/>
          <a:p>
            <a:pPr>
              <a:defRPr/>
            </a:pPr>
            <a:r>
              <a:rPr lang="en-US" altLang="en-US" dirty="0" smtClean="0">
                <a:hlinkClick r:id=""/>
              </a:rPr>
              <a:t>Social Thinking</a:t>
            </a:r>
          </a:p>
          <a:p>
            <a:pPr>
              <a:defRPr/>
            </a:pPr>
            <a:endParaRPr lang="en-US" altLang="en-US" dirty="0" smtClean="0">
              <a:hlinkClick r:id=""/>
            </a:endParaRPr>
          </a:p>
          <a:p>
            <a:pPr>
              <a:defRPr/>
            </a:pPr>
            <a:r>
              <a:rPr lang="en-US" altLang="en-US" dirty="0" smtClean="0">
                <a:hlinkClick r:id="rId2"/>
              </a:rPr>
              <a:t>https://www.youtube.com/watch?v=UGxGDdQnC1Y</a:t>
            </a:r>
            <a:endParaRPr lang="en-US" altLang="en-US" dirty="0" smtClean="0"/>
          </a:p>
          <a:p>
            <a:pPr>
              <a:defRPr/>
            </a:pPr>
            <a:endParaRPr lang="en-US" altLang="en-US" dirty="0"/>
          </a:p>
          <a:p>
            <a:pPr marL="0" indent="0">
              <a:buFont typeface="Wingdings" pitchFamily="2" charset="2"/>
              <a:buNone/>
              <a:defRPr/>
            </a:pPr>
            <a:endParaRPr lang="en-US" altLang="en-US" dirty="0" smtClean="0"/>
          </a:p>
        </p:txBody>
      </p:sp>
    </p:spTree>
    <p:extLst>
      <p:ext uri="{BB962C8B-B14F-4D97-AF65-F5344CB8AC3E}">
        <p14:creationId xmlns:p14="http://schemas.microsoft.com/office/powerpoint/2010/main" val="23403306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folHlink"/>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1371600" y="1295400"/>
            <a:ext cx="7086600" cy="762000"/>
          </a:xfrm>
        </p:spPr>
        <p:txBody>
          <a:bodyPr/>
          <a:lstStyle/>
          <a:p>
            <a:pPr algn="l" eaLnBrk="1" hangingPunct="1"/>
            <a:r>
              <a:rPr lang="en-US" altLang="en-US" smtClean="0"/>
              <a:t/>
            </a:r>
            <a:br>
              <a:rPr lang="en-US" altLang="en-US" smtClean="0"/>
            </a:br>
            <a:r>
              <a:rPr lang="en-US" altLang="en-US" sz="3200" smtClean="0">
                <a:solidFill>
                  <a:schemeClr val="bg2"/>
                </a:solidFill>
              </a:rPr>
              <a:t>1 - Chronological</a:t>
            </a:r>
          </a:p>
        </p:txBody>
      </p:sp>
      <p:sp>
        <p:nvSpPr>
          <p:cNvPr id="97283" name="Rectangle 3"/>
          <p:cNvSpPr>
            <a:spLocks noGrp="1" noChangeArrowheads="1"/>
          </p:cNvSpPr>
          <p:nvPr>
            <p:ph type="subTitle" idx="1"/>
          </p:nvPr>
        </p:nvSpPr>
        <p:spPr>
          <a:xfrm>
            <a:off x="1371600" y="2133600"/>
            <a:ext cx="7772400" cy="2819400"/>
          </a:xfrm>
        </p:spPr>
        <p:txBody>
          <a:bodyPr/>
          <a:lstStyle/>
          <a:p>
            <a:pPr algn="l" eaLnBrk="1" hangingPunct="1">
              <a:defRPr/>
            </a:pPr>
            <a:r>
              <a:rPr lang="en-US" dirty="0" smtClean="0">
                <a:solidFill>
                  <a:schemeClr val="bg2"/>
                </a:solidFill>
              </a:rPr>
              <a:t>2 – Physical</a:t>
            </a:r>
          </a:p>
          <a:p>
            <a:pPr algn="l" eaLnBrk="1" hangingPunct="1">
              <a:defRPr/>
            </a:pPr>
            <a:r>
              <a:rPr lang="en-US" dirty="0" smtClean="0">
                <a:solidFill>
                  <a:schemeClr val="bg2"/>
                </a:solidFill>
              </a:rPr>
              <a:t>3 – Intellectual</a:t>
            </a:r>
          </a:p>
          <a:p>
            <a:pPr algn="l" eaLnBrk="1" hangingPunct="1">
              <a:defRPr/>
            </a:pPr>
            <a:r>
              <a:rPr lang="en-US" dirty="0" smtClean="0">
                <a:solidFill>
                  <a:schemeClr val="bg2"/>
                </a:solidFill>
              </a:rPr>
              <a:t>4 – Emotional</a:t>
            </a:r>
          </a:p>
          <a:p>
            <a:pPr algn="l" eaLnBrk="1" hangingPunct="1">
              <a:defRPr/>
            </a:pPr>
            <a:r>
              <a:rPr lang="en-US" dirty="0" smtClean="0">
                <a:solidFill>
                  <a:schemeClr val="bg2"/>
                </a:solidFill>
              </a:rPr>
              <a:t>5 – Social</a:t>
            </a:r>
            <a:endParaRPr lang="en-US" sz="5400" b="1" dirty="0" smtClean="0">
              <a:solidFill>
                <a:schemeClr val="hlink"/>
              </a:solidFill>
              <a:effectLst>
                <a:outerShdw blurRad="38100" dist="38100" dir="2700000" algn="tl">
                  <a:srgbClr val="000000"/>
                </a:outerShdw>
              </a:effectLst>
              <a:latin typeface="Comic Sans MS" pitchFamily="66" charset="0"/>
            </a:endParaRPr>
          </a:p>
        </p:txBody>
      </p:sp>
      <p:sp>
        <p:nvSpPr>
          <p:cNvPr id="97284" name="Text Box 4"/>
          <p:cNvSpPr txBox="1">
            <a:spLocks noChangeArrowheads="1"/>
          </p:cNvSpPr>
          <p:nvPr/>
        </p:nvSpPr>
        <p:spPr bwMode="auto">
          <a:xfrm>
            <a:off x="1219200" y="4724400"/>
            <a:ext cx="6781800" cy="914400"/>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5400" b="1" dirty="0">
                <a:solidFill>
                  <a:srgbClr val="FF63B1"/>
                </a:solidFill>
                <a:effectLst>
                  <a:outerShdw blurRad="38100" dist="38100" dir="2700000" algn="tl">
                    <a:srgbClr val="000000"/>
                  </a:outerShdw>
                </a:effectLst>
                <a:latin typeface="Comic Sans MS" pitchFamily="66" charset="0"/>
              </a:rPr>
              <a:t>6 - Philosophical</a:t>
            </a:r>
          </a:p>
        </p:txBody>
      </p:sp>
    </p:spTree>
    <p:extLst>
      <p:ext uri="{BB962C8B-B14F-4D97-AF65-F5344CB8AC3E}">
        <p14:creationId xmlns:p14="http://schemas.microsoft.com/office/powerpoint/2010/main" val="28229592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en-US" smtClean="0">
                <a:latin typeface="Comic Sans MS" pitchFamily="66" charset="0"/>
              </a:rPr>
              <a:t>6 - </a:t>
            </a:r>
            <a:r>
              <a:rPr lang="en-US" altLang="en-US" u="sng" smtClean="0">
                <a:latin typeface="Comic Sans MS" pitchFamily="66" charset="0"/>
              </a:rPr>
              <a:t>PHILOSOPHICAL</a:t>
            </a:r>
          </a:p>
        </p:txBody>
      </p:sp>
      <p:sp>
        <p:nvSpPr>
          <p:cNvPr id="102403" name="Rectangle 3"/>
          <p:cNvSpPr>
            <a:spLocks noGrp="1" noChangeArrowheads="1"/>
          </p:cNvSpPr>
          <p:nvPr>
            <p:ph type="body" idx="1"/>
          </p:nvPr>
        </p:nvSpPr>
        <p:spPr/>
        <p:txBody>
          <a:bodyPr/>
          <a:lstStyle/>
          <a:p>
            <a:pPr eaLnBrk="1" hangingPunct="1"/>
            <a:r>
              <a:rPr lang="en-US" altLang="en-US" sz="4000" smtClean="0"/>
              <a:t>A search for values &amp;/or the meaning of life.</a:t>
            </a:r>
          </a:p>
        </p:txBody>
      </p:sp>
    </p:spTree>
    <p:extLst>
      <p:ext uri="{BB962C8B-B14F-4D97-AF65-F5344CB8AC3E}">
        <p14:creationId xmlns:p14="http://schemas.microsoft.com/office/powerpoint/2010/main" val="8193090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l" eaLnBrk="1" hangingPunct="1"/>
            <a:r>
              <a:rPr lang="en-US" altLang="en-US" sz="3200" smtClean="0">
                <a:solidFill>
                  <a:schemeClr val="folHlink"/>
                </a:solidFill>
                <a:latin typeface="Comic Sans MS" pitchFamily="66" charset="0"/>
              </a:rPr>
              <a:t>PHILOSOPHICAL</a:t>
            </a:r>
          </a:p>
        </p:txBody>
      </p:sp>
      <p:sp>
        <p:nvSpPr>
          <p:cNvPr id="104451" name="Rectangle 3"/>
          <p:cNvSpPr>
            <a:spLocks noGrp="1" noChangeArrowheads="1"/>
          </p:cNvSpPr>
          <p:nvPr>
            <p:ph type="body" idx="1"/>
          </p:nvPr>
        </p:nvSpPr>
        <p:spPr/>
        <p:txBody>
          <a:bodyPr/>
          <a:lstStyle/>
          <a:p>
            <a:pPr eaLnBrk="1" hangingPunct="1">
              <a:defRPr/>
            </a:pPr>
            <a:r>
              <a:rPr lang="en-US" sz="2800" dirty="0" smtClean="0"/>
              <a:t>Deciding what is right and wrong and why.</a:t>
            </a:r>
          </a:p>
          <a:p>
            <a:pPr eaLnBrk="1" hangingPunct="1">
              <a:defRPr/>
            </a:pPr>
            <a:endParaRPr lang="en-US" sz="2800" b="1" u="sng" dirty="0" smtClean="0">
              <a:solidFill>
                <a:schemeClr val="bg2"/>
              </a:solidFill>
              <a:latin typeface="Comic Sans MS" pitchFamily="66" charset="0"/>
            </a:endParaRPr>
          </a:p>
          <a:p>
            <a:pPr eaLnBrk="1" hangingPunct="1">
              <a:defRPr/>
            </a:pPr>
            <a:r>
              <a:rPr lang="en-US" sz="2800" b="1" u="sng" dirty="0" smtClean="0">
                <a:solidFill>
                  <a:schemeClr val="bg2"/>
                </a:solidFill>
                <a:latin typeface="Comic Sans MS" pitchFamily="66" charset="0"/>
              </a:rPr>
              <a:t>Asking and thinking about life questions,</a:t>
            </a:r>
            <a:r>
              <a:rPr lang="en-US" sz="2800" dirty="0" smtClean="0">
                <a:solidFill>
                  <a:schemeClr val="bg2"/>
                </a:solidFill>
                <a:latin typeface="Comic Sans MS" pitchFamily="66" charset="0"/>
              </a:rPr>
              <a:t> Meaning of life, A basic outlook on life. </a:t>
            </a:r>
          </a:p>
          <a:p>
            <a:pPr marL="0" indent="0" eaLnBrk="1" hangingPunct="1">
              <a:lnSpc>
                <a:spcPct val="90000"/>
              </a:lnSpc>
              <a:buFont typeface="Wingdings" pitchFamily="2" charset="2"/>
              <a:buNone/>
              <a:defRPr/>
            </a:pPr>
            <a:endParaRPr lang="en-US" sz="2800" dirty="0" smtClean="0"/>
          </a:p>
          <a:p>
            <a:pPr eaLnBrk="1" hangingPunct="1">
              <a:lnSpc>
                <a:spcPct val="90000"/>
              </a:lnSpc>
              <a:defRPr/>
            </a:pPr>
            <a:r>
              <a:rPr lang="en-US" sz="2800" dirty="0" smtClean="0"/>
              <a:t>Someone who is becoming philosophically mature has asked themselves these kind of questions…… </a:t>
            </a:r>
          </a:p>
          <a:p>
            <a:pPr eaLnBrk="1" hangingPunct="1">
              <a:defRPr/>
            </a:pPr>
            <a:endParaRPr lang="en-US" sz="2800" dirty="0" smtClean="0">
              <a:solidFill>
                <a:schemeClr val="bg2"/>
              </a:solidFill>
              <a:latin typeface="Comic Sans MS" pitchFamily="66" charset="0"/>
            </a:endParaRPr>
          </a:p>
        </p:txBody>
      </p:sp>
    </p:spTree>
    <p:extLst>
      <p:ext uri="{BB962C8B-B14F-4D97-AF65-F5344CB8AC3E}">
        <p14:creationId xmlns:p14="http://schemas.microsoft.com/office/powerpoint/2010/main" val="362472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629400"/>
          </a:xfrm>
        </p:spPr>
        <p:txBody>
          <a:bodyPr/>
          <a:lstStyle/>
          <a:p>
            <a:pPr marL="0" indent="0" algn="ctr" eaLnBrk="1" hangingPunct="1">
              <a:buFont typeface="Wingdings" pitchFamily="2" charset="2"/>
              <a:buNone/>
              <a:defRPr/>
            </a:pPr>
            <a:r>
              <a:rPr lang="en-US" u="sng" dirty="0" smtClean="0">
                <a:latin typeface="Comic Sans MS" pitchFamily="66" charset="0"/>
              </a:rPr>
              <a:t>Questions asked by teens during philosophical growth:</a:t>
            </a:r>
          </a:p>
          <a:p>
            <a:pPr eaLnBrk="1" hangingPunct="1">
              <a:defRPr/>
            </a:pPr>
            <a:r>
              <a:rPr lang="en-US" dirty="0" smtClean="0">
                <a:solidFill>
                  <a:schemeClr val="bg2"/>
                </a:solidFill>
                <a:latin typeface="Comic Sans MS" pitchFamily="66" charset="0"/>
              </a:rPr>
              <a:t>Who am I? </a:t>
            </a:r>
          </a:p>
          <a:p>
            <a:pPr eaLnBrk="1" hangingPunct="1">
              <a:lnSpc>
                <a:spcPct val="90000"/>
              </a:lnSpc>
              <a:defRPr/>
            </a:pPr>
            <a:r>
              <a:rPr lang="en-US" dirty="0" smtClean="0">
                <a:solidFill>
                  <a:schemeClr val="bg2"/>
                </a:solidFill>
              </a:rPr>
              <a:t>Why was I born? </a:t>
            </a:r>
          </a:p>
          <a:p>
            <a:pPr eaLnBrk="1" hangingPunct="1">
              <a:defRPr/>
            </a:pPr>
            <a:r>
              <a:rPr lang="en-US" dirty="0" smtClean="0">
                <a:solidFill>
                  <a:schemeClr val="bg2"/>
                </a:solidFill>
                <a:latin typeface="Comic Sans MS" pitchFamily="66" charset="0"/>
              </a:rPr>
              <a:t>What’s life about?</a:t>
            </a:r>
          </a:p>
          <a:p>
            <a:pPr eaLnBrk="1" hangingPunct="1">
              <a:defRPr/>
            </a:pPr>
            <a:r>
              <a:rPr lang="en-US" dirty="0" smtClean="0">
                <a:solidFill>
                  <a:schemeClr val="bg2"/>
                </a:solidFill>
              </a:rPr>
              <a:t>What will my future be like?</a:t>
            </a:r>
            <a:endParaRPr lang="en-US" dirty="0" smtClean="0">
              <a:solidFill>
                <a:schemeClr val="bg2"/>
              </a:solidFill>
              <a:latin typeface="Comic Sans MS" pitchFamily="66" charset="0"/>
            </a:endParaRPr>
          </a:p>
          <a:p>
            <a:pPr eaLnBrk="1" hangingPunct="1">
              <a:defRPr/>
            </a:pPr>
            <a:r>
              <a:rPr lang="en-US" dirty="0" smtClean="0">
                <a:solidFill>
                  <a:schemeClr val="bg2"/>
                </a:solidFill>
                <a:latin typeface="Comic Sans MS" pitchFamily="66" charset="0"/>
              </a:rPr>
              <a:t>What do I want to do as a career?</a:t>
            </a:r>
          </a:p>
          <a:p>
            <a:pPr eaLnBrk="1" hangingPunct="1">
              <a:defRPr/>
            </a:pPr>
            <a:r>
              <a:rPr lang="en-US" dirty="0" smtClean="0">
                <a:solidFill>
                  <a:schemeClr val="bg2"/>
                </a:solidFill>
                <a:latin typeface="Comic Sans MS" pitchFamily="66" charset="0"/>
              </a:rPr>
              <a:t>How do I understand my purpose in life?</a:t>
            </a:r>
            <a:endParaRPr lang="en-US" dirty="0" smtClean="0">
              <a:solidFill>
                <a:schemeClr val="bg2"/>
              </a:solidFill>
            </a:endParaRPr>
          </a:p>
          <a:p>
            <a:pPr eaLnBrk="1" hangingPunct="1">
              <a:lnSpc>
                <a:spcPct val="90000"/>
              </a:lnSpc>
              <a:defRPr/>
            </a:pPr>
            <a:r>
              <a:rPr lang="en-US" dirty="0" smtClean="0">
                <a:solidFill>
                  <a:schemeClr val="bg2"/>
                </a:solidFill>
              </a:rPr>
              <a:t>What will I contribute to this world?</a:t>
            </a:r>
          </a:p>
          <a:p>
            <a:pPr eaLnBrk="1" hangingPunct="1">
              <a:lnSpc>
                <a:spcPct val="90000"/>
              </a:lnSpc>
              <a:defRPr/>
            </a:pPr>
            <a:r>
              <a:rPr lang="en-US" dirty="0" smtClean="0">
                <a:solidFill>
                  <a:schemeClr val="bg2"/>
                </a:solidFill>
              </a:rPr>
              <a:t>What are my obligations to humanity?</a:t>
            </a:r>
          </a:p>
          <a:p>
            <a:pPr marL="0" indent="0" eaLnBrk="1" hangingPunct="1">
              <a:lnSpc>
                <a:spcPct val="90000"/>
              </a:lnSpc>
              <a:buFont typeface="Wingdings" pitchFamily="2" charset="2"/>
              <a:buNone/>
              <a:defRPr/>
            </a:pPr>
            <a:r>
              <a:rPr lang="en-US" sz="2800" dirty="0" smtClean="0"/>
              <a:t>Do 2 years olds ask themselves these questions?  Why or why not</a:t>
            </a:r>
          </a:p>
        </p:txBody>
      </p:sp>
    </p:spTree>
    <p:extLst>
      <p:ext uri="{BB962C8B-B14F-4D97-AF65-F5344CB8AC3E}">
        <p14:creationId xmlns:p14="http://schemas.microsoft.com/office/powerpoint/2010/main" val="45073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It’s your birthday!</a:t>
            </a:r>
          </a:p>
        </p:txBody>
      </p:sp>
      <p:sp>
        <p:nvSpPr>
          <p:cNvPr id="72707" name="Rectangle 3"/>
          <p:cNvSpPr>
            <a:spLocks noGrp="1" noChangeArrowheads="1"/>
          </p:cNvSpPr>
          <p:nvPr>
            <p:ph type="body" idx="1"/>
          </p:nvPr>
        </p:nvSpPr>
        <p:spPr>
          <a:xfrm>
            <a:off x="533400" y="2133600"/>
            <a:ext cx="7772400" cy="1295400"/>
          </a:xfrm>
        </p:spPr>
        <p:txBody>
          <a:bodyPr/>
          <a:lstStyle/>
          <a:p>
            <a:pPr eaLnBrk="1" hangingPunct="1">
              <a:defRPr/>
            </a:pPr>
            <a:r>
              <a:rPr lang="en-US" sz="5400" dirty="0" smtClean="0"/>
              <a:t>    </a:t>
            </a:r>
            <a:r>
              <a:rPr lang="en-US" sz="6000" dirty="0" smtClean="0">
                <a:solidFill>
                  <a:schemeClr val="hlink"/>
                </a:solidFill>
                <a:effectLst>
                  <a:outerShdw blurRad="38100" dist="38100" dir="2700000" algn="tl">
                    <a:srgbClr val="C0C0C0"/>
                  </a:outerShdw>
                </a:effectLst>
              </a:rPr>
              <a:t>Happy Birthday</a:t>
            </a:r>
            <a:r>
              <a:rPr lang="en-US" sz="6000" dirty="0" smtClean="0">
                <a:solidFill>
                  <a:schemeClr val="hlink"/>
                </a:solidFill>
              </a:rPr>
              <a:t>!</a:t>
            </a:r>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13316" name="WordArt 5"/>
          <p:cNvSpPr>
            <a:spLocks noChangeArrowheads="1" noChangeShapeType="1" noTextEdit="1"/>
          </p:cNvSpPr>
          <p:nvPr/>
        </p:nvSpPr>
        <p:spPr bwMode="auto">
          <a:xfrm>
            <a:off x="914400" y="3657600"/>
            <a:ext cx="2971800" cy="1751013"/>
          </a:xfrm>
          <a:prstGeom prst="rect">
            <a:avLst/>
          </a:prstGeom>
        </p:spPr>
        <p:txBody>
          <a:bodyPr wrap="none" fromWordArt="1">
            <a:prstTxWarp prst="textCascadeUp">
              <a:avLst>
                <a:gd name="adj" fmla="val 48505"/>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Comic Sans MS"/>
              </a:rPr>
              <a:t>Happy Birthday!</a:t>
            </a:r>
          </a:p>
        </p:txBody>
      </p:sp>
      <p:sp>
        <p:nvSpPr>
          <p:cNvPr id="13317" name="WordArt 6" descr="Narrow vertical"/>
          <p:cNvSpPr>
            <a:spLocks noChangeArrowheads="1" noChangeShapeType="1" noTextEdit="1"/>
          </p:cNvSpPr>
          <p:nvPr/>
        </p:nvSpPr>
        <p:spPr bwMode="auto">
          <a:xfrm>
            <a:off x="4495800" y="3581400"/>
            <a:ext cx="3419475" cy="2135188"/>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Comic Sans MS"/>
              </a:rPr>
              <a:t>Happy Birthday!</a:t>
            </a:r>
          </a:p>
        </p:txBody>
      </p:sp>
    </p:spTree>
    <p:extLst>
      <p:ext uri="{BB962C8B-B14F-4D97-AF65-F5344CB8AC3E}">
        <p14:creationId xmlns:p14="http://schemas.microsoft.com/office/powerpoint/2010/main" val="23599036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altLang="en-US" smtClean="0"/>
              <a:t>The Tasks of adolescents..</a:t>
            </a:r>
          </a:p>
        </p:txBody>
      </p:sp>
      <p:sp>
        <p:nvSpPr>
          <p:cNvPr id="105475" name="Rectangle 3"/>
          <p:cNvSpPr>
            <a:spLocks noGrp="1" noChangeArrowheads="1"/>
          </p:cNvSpPr>
          <p:nvPr>
            <p:ph type="body" idx="1"/>
          </p:nvPr>
        </p:nvSpPr>
        <p:spPr>
          <a:xfrm>
            <a:off x="381000" y="1981200"/>
            <a:ext cx="8305800" cy="4724400"/>
          </a:xfrm>
        </p:spPr>
        <p:txBody>
          <a:bodyPr/>
          <a:lstStyle/>
          <a:p>
            <a:pPr eaLnBrk="1" hangingPunct="1">
              <a:lnSpc>
                <a:spcPct val="90000"/>
              </a:lnSpc>
              <a:defRPr/>
            </a:pPr>
            <a:r>
              <a:rPr lang="en-US" altLang="en-US" sz="2800" dirty="0" smtClean="0">
                <a:latin typeface="Times New Roman" charset="0"/>
              </a:rPr>
              <a:t>establish a stable identity</a:t>
            </a:r>
          </a:p>
          <a:p>
            <a:pPr marL="0" indent="0" eaLnBrk="1" hangingPunct="1">
              <a:lnSpc>
                <a:spcPct val="90000"/>
              </a:lnSpc>
              <a:buFont typeface="Wingdings" pitchFamily="2" charset="2"/>
              <a:buNone/>
              <a:defRPr/>
            </a:pPr>
            <a:endParaRPr lang="en-US" altLang="en-US" sz="2800" dirty="0" smtClean="0">
              <a:latin typeface="Times New Roman" charset="0"/>
            </a:endParaRPr>
          </a:p>
          <a:p>
            <a:pPr eaLnBrk="1" hangingPunct="1">
              <a:lnSpc>
                <a:spcPct val="90000"/>
              </a:lnSpc>
              <a:defRPr/>
            </a:pPr>
            <a:r>
              <a:rPr lang="en-US" altLang="en-US" sz="2800" dirty="0" smtClean="0">
                <a:latin typeface="Times New Roman" charset="0"/>
              </a:rPr>
              <a:t>become complete and productive adults</a:t>
            </a:r>
          </a:p>
          <a:p>
            <a:pPr marL="0" indent="0" eaLnBrk="1" hangingPunct="1">
              <a:lnSpc>
                <a:spcPct val="90000"/>
              </a:lnSpc>
              <a:buFont typeface="Wingdings" pitchFamily="2" charset="2"/>
              <a:buNone/>
              <a:defRPr/>
            </a:pPr>
            <a:endParaRPr lang="en-US" altLang="en-US" sz="2800" dirty="0" smtClean="0">
              <a:latin typeface="Times New Roman" charset="0"/>
            </a:endParaRPr>
          </a:p>
          <a:p>
            <a:pPr eaLnBrk="1" hangingPunct="1">
              <a:lnSpc>
                <a:spcPct val="90000"/>
              </a:lnSpc>
              <a:defRPr/>
            </a:pPr>
            <a:r>
              <a:rPr lang="en-US" altLang="en-US" sz="2800" dirty="0">
                <a:latin typeface="Times New Roman" charset="0"/>
              </a:rPr>
              <a:t>d</a:t>
            </a:r>
            <a:r>
              <a:rPr lang="en-US" altLang="en-US" sz="2800" dirty="0" smtClean="0">
                <a:latin typeface="Times New Roman" charset="0"/>
              </a:rPr>
              <a:t>evelop a sense of themselves </a:t>
            </a:r>
          </a:p>
          <a:p>
            <a:pPr marL="0" indent="0" eaLnBrk="1" hangingPunct="1">
              <a:lnSpc>
                <a:spcPct val="90000"/>
              </a:lnSpc>
              <a:buFont typeface="Wingdings" pitchFamily="2" charset="2"/>
              <a:buNone/>
              <a:defRPr/>
            </a:pPr>
            <a:endParaRPr lang="en-US" altLang="en-US" sz="2800" dirty="0" smtClean="0">
              <a:latin typeface="Times New Roman" charset="0"/>
            </a:endParaRPr>
          </a:p>
          <a:p>
            <a:pPr eaLnBrk="1" hangingPunct="1">
              <a:lnSpc>
                <a:spcPct val="90000"/>
              </a:lnSpc>
              <a:defRPr/>
            </a:pPr>
            <a:r>
              <a:rPr lang="en-US" altLang="en-US" sz="2800" dirty="0">
                <a:latin typeface="Times New Roman" charset="0"/>
              </a:rPr>
              <a:t>f</a:t>
            </a:r>
            <a:r>
              <a:rPr lang="en-US" altLang="en-US" sz="2800" dirty="0" smtClean="0">
                <a:latin typeface="Times New Roman" charset="0"/>
              </a:rPr>
              <a:t>ind their role in society </a:t>
            </a:r>
          </a:p>
          <a:p>
            <a:pPr eaLnBrk="1" hangingPunct="1">
              <a:lnSpc>
                <a:spcPct val="90000"/>
              </a:lnSpc>
              <a:defRPr/>
            </a:pPr>
            <a:endParaRPr lang="en-US" altLang="en-US" sz="2800" dirty="0">
              <a:latin typeface="Times New Roman" charset="0"/>
            </a:endParaRPr>
          </a:p>
          <a:p>
            <a:pPr eaLnBrk="1" hangingPunct="1">
              <a:lnSpc>
                <a:spcPct val="90000"/>
              </a:lnSpc>
              <a:defRPr/>
            </a:pPr>
            <a:r>
              <a:rPr lang="en-US" altLang="en-US" sz="2800" u="sng" dirty="0" smtClean="0">
                <a:latin typeface="Times New Roman" charset="0"/>
              </a:rPr>
              <a:t>awareness of self and influence others</a:t>
            </a:r>
            <a:r>
              <a:rPr lang="en-US" altLang="en-US" sz="2800" dirty="0" smtClean="0">
                <a:latin typeface="Times New Roman" charset="0"/>
              </a:rPr>
              <a:t>’</a:t>
            </a:r>
          </a:p>
          <a:p>
            <a:pPr marL="0" indent="0" eaLnBrk="1" hangingPunct="1">
              <a:lnSpc>
                <a:spcPct val="90000"/>
              </a:lnSpc>
              <a:buFont typeface="Wingdings" pitchFamily="2" charset="2"/>
              <a:buNone/>
              <a:defRPr/>
            </a:pPr>
            <a:endParaRPr lang="en-US" altLang="en-US" sz="2800" dirty="0">
              <a:latin typeface="Times New Roman" charset="0"/>
            </a:endParaRPr>
          </a:p>
        </p:txBody>
      </p:sp>
    </p:spTree>
    <p:extLst>
      <p:ext uri="{BB962C8B-B14F-4D97-AF65-F5344CB8AC3E}">
        <p14:creationId xmlns:p14="http://schemas.microsoft.com/office/powerpoint/2010/main" val="3010739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altLang="en-US" dirty="0" smtClean="0"/>
              <a:t>8 Developmental Tasks for Adolescents</a:t>
            </a:r>
          </a:p>
        </p:txBody>
      </p:sp>
      <p:sp>
        <p:nvSpPr>
          <p:cNvPr id="107523" name="Rectangle 3"/>
          <p:cNvSpPr>
            <a:spLocks noGrp="1" noChangeArrowheads="1"/>
          </p:cNvSpPr>
          <p:nvPr>
            <p:ph type="body" idx="1"/>
          </p:nvPr>
        </p:nvSpPr>
        <p:spPr/>
        <p:txBody>
          <a:bodyPr/>
          <a:lstStyle/>
          <a:p>
            <a:pPr eaLnBrk="1" hangingPunct="1">
              <a:lnSpc>
                <a:spcPct val="90000"/>
              </a:lnSpc>
              <a:defRPr/>
            </a:pPr>
            <a:r>
              <a:rPr lang="en-US" altLang="en-US" sz="2800" dirty="0" smtClean="0">
                <a:latin typeface="Times New Roman" charset="0"/>
              </a:rPr>
              <a:t>adolescence is marked by a multitude of changes— </a:t>
            </a:r>
            <a:r>
              <a:rPr lang="en-US" altLang="en-US" sz="2800" b="1" u="sng" dirty="0" smtClean="0">
                <a:latin typeface="Times New Roman" charset="0"/>
              </a:rPr>
              <a:t>biological, physical, intellectual, and emotional.</a:t>
            </a:r>
          </a:p>
          <a:p>
            <a:pPr marL="0" indent="0" eaLnBrk="1" hangingPunct="1">
              <a:lnSpc>
                <a:spcPct val="90000"/>
              </a:lnSpc>
              <a:buFont typeface="Wingdings" pitchFamily="2" charset="2"/>
              <a:buNone/>
              <a:defRPr/>
            </a:pPr>
            <a:endParaRPr lang="en-US" altLang="en-US" sz="2800" dirty="0" smtClean="0">
              <a:latin typeface="Times New Roman" charset="0"/>
            </a:endParaRPr>
          </a:p>
          <a:p>
            <a:pPr marL="0" indent="0" eaLnBrk="1" hangingPunct="1">
              <a:lnSpc>
                <a:spcPct val="90000"/>
              </a:lnSpc>
              <a:buNone/>
              <a:defRPr/>
            </a:pPr>
            <a:r>
              <a:rPr lang="en-US" altLang="en-US" sz="2800" dirty="0">
                <a:latin typeface="Times New Roman" charset="0"/>
                <a:hlinkClick r:id="rId2"/>
              </a:rPr>
              <a:t>https://</a:t>
            </a:r>
            <a:r>
              <a:rPr lang="en-US" altLang="en-US" sz="2800" dirty="0" smtClean="0">
                <a:latin typeface="Times New Roman" charset="0"/>
                <a:hlinkClick r:id="rId2"/>
              </a:rPr>
              <a:t>www.youtube.com/watch?v=YcQg1EshfIE</a:t>
            </a:r>
            <a:endParaRPr lang="en-US" altLang="en-US" sz="2800" dirty="0" smtClean="0">
              <a:latin typeface="Times New Roman" charset="0"/>
            </a:endParaRPr>
          </a:p>
          <a:p>
            <a:pPr marL="0" indent="0" eaLnBrk="1" hangingPunct="1">
              <a:lnSpc>
                <a:spcPct val="90000"/>
              </a:lnSpc>
              <a:buNone/>
              <a:defRPr/>
            </a:pPr>
            <a:endParaRPr lang="en-US" altLang="en-US" sz="2800" dirty="0" smtClean="0">
              <a:latin typeface="Times New Roman" charset="0"/>
            </a:endParaRPr>
          </a:p>
          <a:p>
            <a:pPr eaLnBrk="1" hangingPunct="1">
              <a:lnSpc>
                <a:spcPct val="90000"/>
              </a:lnSpc>
              <a:defRPr/>
            </a:pPr>
            <a:r>
              <a:rPr lang="en-US" altLang="en-US" sz="2800" dirty="0" smtClean="0">
                <a:latin typeface="Times New Roman" charset="0"/>
              </a:rPr>
              <a:t>There are eight main developmental tasks that adolescents must complete in order to establish an identity.</a:t>
            </a:r>
          </a:p>
          <a:p>
            <a:pPr eaLnBrk="1" hangingPunct="1">
              <a:lnSpc>
                <a:spcPct val="90000"/>
              </a:lnSpc>
              <a:defRPr/>
            </a:pPr>
            <a:endParaRPr lang="en-US" altLang="en-US" sz="2800" dirty="0" smtClean="0">
              <a:latin typeface="Times New Roman" charset="0"/>
            </a:endParaRPr>
          </a:p>
          <a:p>
            <a:pPr eaLnBrk="1" hangingPunct="1">
              <a:lnSpc>
                <a:spcPct val="90000"/>
              </a:lnSpc>
              <a:defRPr/>
            </a:pPr>
            <a:endParaRPr lang="en-US" altLang="en-US" sz="2800" dirty="0" smtClean="0">
              <a:latin typeface="Times New Roman" charset="0"/>
            </a:endParaRPr>
          </a:p>
        </p:txBody>
      </p:sp>
    </p:spTree>
    <p:extLst>
      <p:ext uri="{BB962C8B-B14F-4D97-AF65-F5344CB8AC3E}">
        <p14:creationId xmlns:p14="http://schemas.microsoft.com/office/powerpoint/2010/main" val="12893067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altLang="en-US" sz="3600" b="1" dirty="0" smtClean="0">
                <a:latin typeface="Times New Roman" charset="0"/>
              </a:rPr>
              <a:t>1. Achieving new and more mature </a:t>
            </a:r>
            <a:r>
              <a:rPr lang="en-US" altLang="en-US" sz="3600" b="1" dirty="0" smtClean="0">
                <a:latin typeface="Times New Roman" charset="0"/>
              </a:rPr>
              <a:t>age </a:t>
            </a:r>
            <a:r>
              <a:rPr lang="en-US" altLang="en-US" sz="3600" b="1" dirty="0" smtClean="0">
                <a:latin typeface="Times New Roman" charset="0"/>
              </a:rPr>
              <a:t>group.</a:t>
            </a:r>
          </a:p>
        </p:txBody>
      </p:sp>
      <p:sp>
        <p:nvSpPr>
          <p:cNvPr id="107523" name="Rectangle 3"/>
          <p:cNvSpPr>
            <a:spLocks noGrp="1" noChangeArrowheads="1"/>
          </p:cNvSpPr>
          <p:nvPr>
            <p:ph type="body" idx="1"/>
          </p:nvPr>
        </p:nvSpPr>
        <p:spPr>
          <a:xfrm>
            <a:off x="381000" y="1981200"/>
            <a:ext cx="8458200" cy="4648200"/>
          </a:xfrm>
        </p:spPr>
        <p:txBody>
          <a:bodyPr/>
          <a:lstStyle/>
          <a:p>
            <a:pPr eaLnBrk="1" hangingPunct="1">
              <a:lnSpc>
                <a:spcPct val="90000"/>
              </a:lnSpc>
            </a:pPr>
            <a:r>
              <a:rPr lang="en-US" altLang="en-US" sz="2400" smtClean="0">
                <a:latin typeface="Times New Roman" charset="0"/>
              </a:rPr>
              <a:t>Adolescents learn through interacting with others in more adult ways.</a:t>
            </a:r>
          </a:p>
          <a:p>
            <a:pPr eaLnBrk="1" hangingPunct="1">
              <a:lnSpc>
                <a:spcPct val="90000"/>
              </a:lnSpc>
            </a:pPr>
            <a:r>
              <a:rPr lang="en-US" altLang="en-US" sz="2400" smtClean="0">
                <a:latin typeface="Times New Roman" charset="0"/>
              </a:rPr>
              <a:t>Physical maturity plays an important role in peer relations. </a:t>
            </a:r>
          </a:p>
          <a:p>
            <a:pPr eaLnBrk="1" hangingPunct="1">
              <a:lnSpc>
                <a:spcPct val="90000"/>
              </a:lnSpc>
            </a:pPr>
            <a:r>
              <a:rPr lang="en-US" altLang="en-US" sz="2400" smtClean="0">
                <a:latin typeface="Times New Roman" charset="0"/>
              </a:rPr>
              <a:t>Adolescents who mature at a slower or faster rate than others will be dropped from one peer group and generally will enter a peer group of similar maturity. </a:t>
            </a:r>
          </a:p>
          <a:p>
            <a:pPr eaLnBrk="1" hangingPunct="1">
              <a:lnSpc>
                <a:spcPct val="90000"/>
              </a:lnSpc>
            </a:pPr>
            <a:r>
              <a:rPr lang="en-US" altLang="en-US" sz="2400" smtClean="0">
                <a:latin typeface="Times New Roman" charset="0"/>
              </a:rPr>
              <a:t>For early maturing girls (girls whose bodies are fully developed at a young age),entering into a peer group of similar physical maturity can mean a greater likelihood of early sexual activity.</a:t>
            </a:r>
          </a:p>
          <a:p>
            <a:pPr eaLnBrk="1" hangingPunct="1">
              <a:lnSpc>
                <a:spcPct val="90000"/>
              </a:lnSpc>
            </a:pPr>
            <a:r>
              <a:rPr lang="en-US" altLang="en-US" sz="2400" smtClean="0">
                <a:latin typeface="Times New Roman" charset="0"/>
              </a:rPr>
              <a:t>parents need to place limits on adolescents’ outside activities.</a:t>
            </a:r>
          </a:p>
        </p:txBody>
      </p:sp>
    </p:spTree>
    <p:extLst>
      <p:ext uri="{BB962C8B-B14F-4D97-AF65-F5344CB8AC3E}">
        <p14:creationId xmlns:p14="http://schemas.microsoft.com/office/powerpoint/2010/main" val="23403701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sz="3600" b="1" smtClean="0">
                <a:latin typeface="Times New Roman" charset="0"/>
              </a:rPr>
              <a:t>2. Achieving a masculine or feminine</a:t>
            </a:r>
            <a:br>
              <a:rPr lang="en-US" altLang="en-US" sz="3600" b="1" smtClean="0">
                <a:latin typeface="Times New Roman" charset="0"/>
              </a:rPr>
            </a:br>
            <a:r>
              <a:rPr lang="en-US" altLang="en-US" sz="3600" b="1" smtClean="0">
                <a:latin typeface="Times New Roman" charset="0"/>
              </a:rPr>
              <a:t>social role.</a:t>
            </a:r>
          </a:p>
        </p:txBody>
      </p:sp>
      <p:sp>
        <p:nvSpPr>
          <p:cNvPr id="108547" name="Rectangle 3"/>
          <p:cNvSpPr>
            <a:spLocks noGrp="1" noChangeArrowheads="1"/>
          </p:cNvSpPr>
          <p:nvPr>
            <p:ph type="body" idx="1"/>
          </p:nvPr>
        </p:nvSpPr>
        <p:spPr/>
        <p:txBody>
          <a:bodyPr/>
          <a:lstStyle/>
          <a:p>
            <a:pPr eaLnBrk="1" hangingPunct="1"/>
            <a:r>
              <a:rPr lang="en-US" altLang="en-US" sz="2800" smtClean="0">
                <a:latin typeface="Times New Roman" charset="0"/>
              </a:rPr>
              <a:t>Each adolescent develops his or her own definition of what it means to be male or female. </a:t>
            </a:r>
          </a:p>
          <a:p>
            <a:pPr eaLnBrk="1" hangingPunct="1"/>
            <a:r>
              <a:rPr lang="en-US" altLang="en-US" sz="2800" smtClean="0">
                <a:latin typeface="Times New Roman" charset="0"/>
              </a:rPr>
              <a:t>Most adolescents conform to the sex roles of our cultural view of male (assertive) and female (passive) characteristics. Yet these roles have become more relaxed in the last 30 years. </a:t>
            </a:r>
          </a:p>
          <a:p>
            <a:pPr eaLnBrk="1" hangingPunct="1"/>
            <a:r>
              <a:rPr lang="en-US" altLang="en-US" sz="2800" smtClean="0">
                <a:latin typeface="Times New Roman" charset="0"/>
              </a:rPr>
              <a:t>develop their masculine and feminine social roles. </a:t>
            </a:r>
          </a:p>
        </p:txBody>
      </p:sp>
    </p:spTree>
    <p:extLst>
      <p:ext uri="{BB962C8B-B14F-4D97-AF65-F5344CB8AC3E}">
        <p14:creationId xmlns:p14="http://schemas.microsoft.com/office/powerpoint/2010/main" val="26272810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altLang="en-US" sz="3600" b="1" smtClean="0">
                <a:latin typeface="Times New Roman" charset="0"/>
              </a:rPr>
              <a:t>3. Accepting one’s physique.</a:t>
            </a:r>
            <a:r>
              <a:rPr lang="en-US" altLang="en-US" b="1" smtClean="0">
                <a:latin typeface="Times New Roman" charset="0"/>
              </a:rPr>
              <a:t/>
            </a:r>
            <a:br>
              <a:rPr lang="en-US" altLang="en-US" b="1" smtClean="0">
                <a:latin typeface="Times New Roman" charset="0"/>
              </a:rPr>
            </a:br>
            <a:endParaRPr lang="en-US" altLang="en-US" b="1" smtClean="0">
              <a:latin typeface="Times New Roman" charset="0"/>
            </a:endParaRPr>
          </a:p>
        </p:txBody>
      </p:sp>
      <p:sp>
        <p:nvSpPr>
          <p:cNvPr id="109571" name="Rectangle 3"/>
          <p:cNvSpPr>
            <a:spLocks noGrp="1" noChangeArrowheads="1"/>
          </p:cNvSpPr>
          <p:nvPr>
            <p:ph type="body" idx="1"/>
          </p:nvPr>
        </p:nvSpPr>
        <p:spPr/>
        <p:txBody>
          <a:bodyPr/>
          <a:lstStyle/>
          <a:p>
            <a:pPr eaLnBrk="1" hangingPunct="1"/>
            <a:r>
              <a:rPr lang="en-US" altLang="en-US" smtClean="0">
                <a:latin typeface="Times New Roman" charset="0"/>
              </a:rPr>
              <a:t>The time of the onset of puberty and the rate of body changes for adolescents vary greatly. How easily adolescents deal with these changes will partly depend on how closely their bodies match the well-defined stereotypes of the “perfect” body for young women and young men.</a:t>
            </a:r>
          </a:p>
          <a:p>
            <a:pPr eaLnBrk="1" hangingPunct="1"/>
            <a:endParaRPr lang="en-US" altLang="en-US" smtClean="0">
              <a:latin typeface="Times New Roman" charset="0"/>
            </a:endParaRPr>
          </a:p>
        </p:txBody>
      </p:sp>
    </p:spTree>
    <p:extLst>
      <p:ext uri="{BB962C8B-B14F-4D97-AF65-F5344CB8AC3E}">
        <p14:creationId xmlns:p14="http://schemas.microsoft.com/office/powerpoint/2010/main" val="6222220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altLang="en-US" sz="3600" b="1" smtClean="0">
                <a:latin typeface="Times New Roman" charset="0"/>
              </a:rPr>
              <a:t>4. Achieving emotional independence</a:t>
            </a:r>
            <a:br>
              <a:rPr lang="en-US" altLang="en-US" sz="3600" b="1" smtClean="0">
                <a:latin typeface="Times New Roman" charset="0"/>
              </a:rPr>
            </a:br>
            <a:r>
              <a:rPr lang="en-US" altLang="en-US" sz="3600" b="1" smtClean="0">
                <a:latin typeface="Times New Roman" charset="0"/>
              </a:rPr>
              <a:t>from parents and other adults.</a:t>
            </a:r>
          </a:p>
        </p:txBody>
      </p:sp>
      <p:sp>
        <p:nvSpPr>
          <p:cNvPr id="111619" name="Rectangle 3"/>
          <p:cNvSpPr>
            <a:spLocks noGrp="1" noChangeArrowheads="1"/>
          </p:cNvSpPr>
          <p:nvPr>
            <p:ph type="body" idx="1"/>
          </p:nvPr>
        </p:nvSpPr>
        <p:spPr>
          <a:xfrm>
            <a:off x="228600" y="1524000"/>
            <a:ext cx="8534400" cy="5029200"/>
          </a:xfrm>
        </p:spPr>
        <p:txBody>
          <a:bodyPr/>
          <a:lstStyle/>
          <a:p>
            <a:pPr marL="0" indent="0" eaLnBrk="1" hangingPunct="1">
              <a:lnSpc>
                <a:spcPct val="90000"/>
              </a:lnSpc>
              <a:buFont typeface="Wingdings" pitchFamily="2" charset="2"/>
              <a:buNone/>
              <a:defRPr/>
            </a:pPr>
            <a:endParaRPr lang="en-US" altLang="en-US" sz="2800" b="1" dirty="0" smtClean="0">
              <a:latin typeface="Times New Roman" charset="0"/>
            </a:endParaRPr>
          </a:p>
          <a:p>
            <a:pPr eaLnBrk="1" hangingPunct="1">
              <a:lnSpc>
                <a:spcPct val="90000"/>
              </a:lnSpc>
              <a:defRPr/>
            </a:pPr>
            <a:r>
              <a:rPr lang="en-US" altLang="en-US" sz="2800" dirty="0" smtClean="0">
                <a:latin typeface="Times New Roman" charset="0"/>
              </a:rPr>
              <a:t>Children derive strength from internalizing their parents’ values and attitudes. Adolescents, however, must redefine their sources of personal strength and move toward self-reliance.</a:t>
            </a:r>
          </a:p>
          <a:p>
            <a:pPr eaLnBrk="1" hangingPunct="1">
              <a:lnSpc>
                <a:spcPct val="90000"/>
              </a:lnSpc>
              <a:defRPr/>
            </a:pPr>
            <a:r>
              <a:rPr lang="en-US" altLang="en-US" sz="2800" dirty="0" smtClean="0">
                <a:latin typeface="Times New Roman" charset="0"/>
              </a:rPr>
              <a:t>This change is smoother if adolescents and parents can agree on some level of independence that increases over time. For example, parents and adolescents should set a curfew time. That curfew should be extended as the adolescent matures.</a:t>
            </a:r>
          </a:p>
        </p:txBody>
      </p:sp>
    </p:spTree>
    <p:extLst>
      <p:ext uri="{BB962C8B-B14F-4D97-AF65-F5344CB8AC3E}">
        <p14:creationId xmlns:p14="http://schemas.microsoft.com/office/powerpoint/2010/main" val="4440841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altLang="en-US" sz="3600" b="1" smtClean="0">
                <a:latin typeface="Times New Roman" charset="0"/>
              </a:rPr>
              <a:t>5. Preparing for marriage and family</a:t>
            </a:r>
            <a:br>
              <a:rPr lang="en-US" altLang="en-US" sz="3600" b="1" smtClean="0">
                <a:latin typeface="Times New Roman" charset="0"/>
              </a:rPr>
            </a:br>
            <a:r>
              <a:rPr lang="en-US" altLang="en-US" sz="3600" b="1" smtClean="0">
                <a:latin typeface="Times New Roman" charset="0"/>
              </a:rPr>
              <a:t>life.</a:t>
            </a:r>
            <a:br>
              <a:rPr lang="en-US" altLang="en-US" sz="3600" b="1" smtClean="0">
                <a:latin typeface="Times New Roman" charset="0"/>
              </a:rPr>
            </a:br>
            <a:endParaRPr lang="en-US" altLang="en-US" sz="3600" b="1" smtClean="0">
              <a:latin typeface="Times New Roman" charset="0"/>
            </a:endParaRPr>
          </a:p>
        </p:txBody>
      </p:sp>
      <p:sp>
        <p:nvSpPr>
          <p:cNvPr id="111619" name="Rectangle 3"/>
          <p:cNvSpPr>
            <a:spLocks noGrp="1" noChangeArrowheads="1"/>
          </p:cNvSpPr>
          <p:nvPr>
            <p:ph type="body" idx="1"/>
          </p:nvPr>
        </p:nvSpPr>
        <p:spPr/>
        <p:txBody>
          <a:bodyPr/>
          <a:lstStyle/>
          <a:p>
            <a:pPr eaLnBrk="1" hangingPunct="1">
              <a:lnSpc>
                <a:spcPct val="90000"/>
              </a:lnSpc>
            </a:pPr>
            <a:r>
              <a:rPr lang="en-US" altLang="en-US" smtClean="0">
                <a:latin typeface="Times New Roman" charset="0"/>
              </a:rPr>
              <a:t>Sexual maturation is the basis for this developmental task. </a:t>
            </a:r>
          </a:p>
          <a:p>
            <a:pPr eaLnBrk="1" hangingPunct="1">
              <a:lnSpc>
                <a:spcPct val="90000"/>
              </a:lnSpc>
            </a:pPr>
            <a:r>
              <a:rPr lang="en-US" altLang="en-US" smtClean="0">
                <a:latin typeface="Times New Roman" charset="0"/>
              </a:rPr>
              <a:t>Achievement of this developmental task is difficult because adolescents often confuse sexual feelings with genuine intimacy.</a:t>
            </a:r>
          </a:p>
          <a:p>
            <a:pPr eaLnBrk="1" hangingPunct="1">
              <a:lnSpc>
                <a:spcPct val="90000"/>
              </a:lnSpc>
            </a:pPr>
            <a:r>
              <a:rPr lang="en-US" altLang="en-US" smtClean="0">
                <a:latin typeface="Times New Roman" charset="0"/>
              </a:rPr>
              <a:t>Indeed, this developmental task is usually not achieved until late adolescence or young adulthood. </a:t>
            </a:r>
          </a:p>
        </p:txBody>
      </p:sp>
    </p:spTree>
    <p:extLst>
      <p:ext uri="{BB962C8B-B14F-4D97-AF65-F5344CB8AC3E}">
        <p14:creationId xmlns:p14="http://schemas.microsoft.com/office/powerpoint/2010/main" val="10225237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n-US" altLang="en-US" sz="3600" b="1" smtClean="0">
                <a:latin typeface="Times New Roman" charset="0"/>
              </a:rPr>
              <a:t>6. Preparing for an economic career.</a:t>
            </a:r>
          </a:p>
        </p:txBody>
      </p:sp>
      <p:sp>
        <p:nvSpPr>
          <p:cNvPr id="112643" name="Rectangle 3"/>
          <p:cNvSpPr>
            <a:spLocks noGrp="1" noChangeArrowheads="1"/>
          </p:cNvSpPr>
          <p:nvPr>
            <p:ph type="body" idx="1"/>
          </p:nvPr>
        </p:nvSpPr>
        <p:spPr>
          <a:xfrm>
            <a:off x="228600" y="1981200"/>
            <a:ext cx="8763000" cy="4648200"/>
          </a:xfrm>
        </p:spPr>
        <p:txBody>
          <a:bodyPr/>
          <a:lstStyle/>
          <a:p>
            <a:pPr eaLnBrk="1" hangingPunct="1">
              <a:lnSpc>
                <a:spcPct val="90000"/>
              </a:lnSpc>
            </a:pPr>
            <a:r>
              <a:rPr lang="en-US" altLang="en-US" sz="2800" smtClean="0">
                <a:latin typeface="Times New Roman" charset="0"/>
              </a:rPr>
              <a:t>In American society, adolescents reach adult status when they are able to financially support themselves. </a:t>
            </a:r>
          </a:p>
          <a:p>
            <a:pPr eaLnBrk="1" hangingPunct="1">
              <a:lnSpc>
                <a:spcPct val="90000"/>
              </a:lnSpc>
            </a:pPr>
            <a:r>
              <a:rPr lang="en-US" altLang="en-US" sz="2800" smtClean="0">
                <a:latin typeface="Times New Roman" charset="0"/>
              </a:rPr>
              <a:t>This task has become more difficult now than in the past because the job market demands increased education and skills. </a:t>
            </a:r>
          </a:p>
          <a:p>
            <a:pPr eaLnBrk="1" hangingPunct="1">
              <a:lnSpc>
                <a:spcPct val="90000"/>
              </a:lnSpc>
            </a:pPr>
            <a:r>
              <a:rPr lang="en-US" altLang="en-US" sz="2800" smtClean="0">
                <a:latin typeface="Times New Roman" charset="0"/>
              </a:rPr>
              <a:t>Today, this developmental task is generally not achieved until late adolescence or young adulthood, after the individual completes his/her education and gains some entry-level work experience.</a:t>
            </a:r>
          </a:p>
        </p:txBody>
      </p:sp>
    </p:spTree>
    <p:extLst>
      <p:ext uri="{BB962C8B-B14F-4D97-AF65-F5344CB8AC3E}">
        <p14:creationId xmlns:p14="http://schemas.microsoft.com/office/powerpoint/2010/main" val="13082396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altLang="en-US" sz="3600" b="1" dirty="0" smtClean="0">
                <a:latin typeface="Times New Roman" charset="0"/>
              </a:rPr>
              <a:t>7. Acquiring a set of </a:t>
            </a:r>
            <a:r>
              <a:rPr lang="en-US" altLang="en-US" sz="3600" b="1" dirty="0" smtClean="0">
                <a:latin typeface="Times New Roman" charset="0"/>
              </a:rPr>
              <a:t>values.</a:t>
            </a:r>
            <a:endParaRPr lang="en-US" altLang="en-US" sz="3600" b="1" dirty="0" smtClean="0">
              <a:latin typeface="Times New Roman" charset="0"/>
            </a:endParaRPr>
          </a:p>
        </p:txBody>
      </p:sp>
      <p:sp>
        <p:nvSpPr>
          <p:cNvPr id="113667" name="Rectangle 3"/>
          <p:cNvSpPr>
            <a:spLocks noGrp="1" noChangeArrowheads="1"/>
          </p:cNvSpPr>
          <p:nvPr>
            <p:ph type="body" idx="1"/>
          </p:nvPr>
        </p:nvSpPr>
        <p:spPr>
          <a:xfrm>
            <a:off x="152400" y="1981200"/>
            <a:ext cx="8839200" cy="4648200"/>
          </a:xfrm>
        </p:spPr>
        <p:txBody>
          <a:bodyPr/>
          <a:lstStyle/>
          <a:p>
            <a:pPr eaLnBrk="1" hangingPunct="1">
              <a:lnSpc>
                <a:spcPct val="90000"/>
              </a:lnSpc>
            </a:pPr>
            <a:r>
              <a:rPr lang="en-US" altLang="en-US" sz="2400" dirty="0" smtClean="0">
                <a:latin typeface="Times New Roman" charset="0"/>
              </a:rPr>
              <a:t>Adolescents gain the ability to think abstractly and to visualize possible situations. </a:t>
            </a:r>
          </a:p>
          <a:p>
            <a:pPr eaLnBrk="1" hangingPunct="1">
              <a:lnSpc>
                <a:spcPct val="90000"/>
              </a:lnSpc>
            </a:pPr>
            <a:r>
              <a:rPr lang="en-US" altLang="en-US" sz="2400" dirty="0" smtClean="0">
                <a:latin typeface="Times New Roman" charset="0"/>
              </a:rPr>
              <a:t>With these changes in thinking, the adolescent is able to develop his or her own set of values and beliefs. </a:t>
            </a:r>
          </a:p>
          <a:p>
            <a:pPr eaLnBrk="1" hangingPunct="1">
              <a:lnSpc>
                <a:spcPct val="90000"/>
              </a:lnSpc>
            </a:pPr>
            <a:r>
              <a:rPr lang="en-US" altLang="en-US" sz="2400" dirty="0" smtClean="0">
                <a:latin typeface="Times New Roman" charset="0"/>
              </a:rPr>
              <a:t>Discussing these newly forming ethical systems with parents and other adults can be a great help to adolescents in accomplishing this</a:t>
            </a:r>
          </a:p>
          <a:p>
            <a:pPr eaLnBrk="1" hangingPunct="1">
              <a:lnSpc>
                <a:spcPct val="90000"/>
              </a:lnSpc>
            </a:pPr>
            <a:r>
              <a:rPr lang="en-US" altLang="en-US" sz="2400" dirty="0" smtClean="0">
                <a:latin typeface="Times New Roman" charset="0"/>
              </a:rPr>
              <a:t>developmental task. </a:t>
            </a:r>
          </a:p>
          <a:p>
            <a:pPr eaLnBrk="1" hangingPunct="1">
              <a:lnSpc>
                <a:spcPct val="90000"/>
              </a:lnSpc>
            </a:pPr>
            <a:r>
              <a:rPr lang="en-US" altLang="en-US" sz="2400" dirty="0" smtClean="0">
                <a:latin typeface="Times New Roman" charset="0"/>
              </a:rPr>
              <a:t>In addition, parents may want to provide adolescents with hypothetical situations that challenge their emerging values, to help the adolescents evaluate the strength and appropriateness of those values.</a:t>
            </a:r>
          </a:p>
        </p:txBody>
      </p:sp>
    </p:spTree>
    <p:extLst>
      <p:ext uri="{BB962C8B-B14F-4D97-AF65-F5344CB8AC3E}">
        <p14:creationId xmlns:p14="http://schemas.microsoft.com/office/powerpoint/2010/main" val="14385728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altLang="en-US" sz="3600" b="1" smtClean="0">
                <a:latin typeface="Times New Roman" charset="0"/>
              </a:rPr>
              <a:t>8. Desiring and achieving socially</a:t>
            </a:r>
            <a:br>
              <a:rPr lang="en-US" altLang="en-US" sz="3600" b="1" smtClean="0">
                <a:latin typeface="Times New Roman" charset="0"/>
              </a:rPr>
            </a:br>
            <a:r>
              <a:rPr lang="en-US" altLang="en-US" sz="3600" b="1" smtClean="0">
                <a:latin typeface="Times New Roman" charset="0"/>
              </a:rPr>
              <a:t>responsible behavior.</a:t>
            </a:r>
          </a:p>
        </p:txBody>
      </p:sp>
      <p:sp>
        <p:nvSpPr>
          <p:cNvPr id="114691" name="Rectangle 3"/>
          <p:cNvSpPr>
            <a:spLocks noGrp="1" noChangeArrowheads="1"/>
          </p:cNvSpPr>
          <p:nvPr>
            <p:ph type="body" idx="1"/>
          </p:nvPr>
        </p:nvSpPr>
        <p:spPr>
          <a:xfrm>
            <a:off x="228600" y="1981200"/>
            <a:ext cx="8686800" cy="4724400"/>
          </a:xfrm>
        </p:spPr>
        <p:txBody>
          <a:bodyPr/>
          <a:lstStyle/>
          <a:p>
            <a:pPr eaLnBrk="1" hangingPunct="1">
              <a:lnSpc>
                <a:spcPct val="90000"/>
              </a:lnSpc>
            </a:pPr>
            <a:r>
              <a:rPr lang="en-US" altLang="en-US" sz="2800" smtClean="0">
                <a:latin typeface="Times New Roman" charset="0"/>
              </a:rPr>
              <a:t>The family is where children learn to define themselves and their world.</a:t>
            </a:r>
          </a:p>
          <a:p>
            <a:pPr eaLnBrk="1" hangingPunct="1">
              <a:lnSpc>
                <a:spcPct val="90000"/>
              </a:lnSpc>
            </a:pPr>
            <a:r>
              <a:rPr lang="en-US" altLang="en-US" sz="2800" smtClean="0">
                <a:latin typeface="Times New Roman" charset="0"/>
              </a:rPr>
              <a:t>Adolescents must learn to define themselves and their world in the context of their new social roles.</a:t>
            </a:r>
          </a:p>
          <a:p>
            <a:pPr eaLnBrk="1" hangingPunct="1">
              <a:lnSpc>
                <a:spcPct val="90000"/>
              </a:lnSpc>
            </a:pPr>
            <a:r>
              <a:rPr lang="en-US" altLang="en-US" sz="2800" smtClean="0">
                <a:latin typeface="Times New Roman" charset="0"/>
              </a:rPr>
              <a:t>Status within the community beyond that of family is an important achievement for older adolescents and young adults. </a:t>
            </a:r>
          </a:p>
          <a:p>
            <a:pPr eaLnBrk="1" hangingPunct="1">
              <a:lnSpc>
                <a:spcPct val="90000"/>
              </a:lnSpc>
            </a:pPr>
            <a:r>
              <a:rPr lang="en-US" altLang="en-US" sz="2800" smtClean="0">
                <a:latin typeface="Times New Roman" charset="0"/>
              </a:rPr>
              <a:t>Adolescents and young adults become members of the larger community through financial and emotional independence from parents, which in turn teaches them the value of socially responsible behavior.</a:t>
            </a:r>
          </a:p>
        </p:txBody>
      </p:sp>
    </p:spTree>
    <p:extLst>
      <p:ext uri="{BB962C8B-B14F-4D97-AF65-F5344CB8AC3E}">
        <p14:creationId xmlns:p14="http://schemas.microsoft.com/office/powerpoint/2010/main" val="104426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smtClean="0">
                <a:latin typeface="Comic Sans MS" pitchFamily="66" charset="0"/>
              </a:rPr>
              <a:t>Some examples of </a:t>
            </a:r>
            <a:r>
              <a:rPr lang="en-US" altLang="en-US" smtClean="0">
                <a:solidFill>
                  <a:schemeClr val="hlink"/>
                </a:solidFill>
                <a:latin typeface="Comic Sans MS" pitchFamily="66" charset="0"/>
              </a:rPr>
              <a:t>chronological growth</a:t>
            </a:r>
            <a:r>
              <a:rPr lang="en-US" altLang="en-US" smtClean="0">
                <a:latin typeface="Comic Sans MS" pitchFamily="66" charset="0"/>
              </a:rPr>
              <a:t> are…</a:t>
            </a:r>
          </a:p>
        </p:txBody>
      </p:sp>
      <p:sp>
        <p:nvSpPr>
          <p:cNvPr id="28675" name="Rectangle 3"/>
          <p:cNvSpPr>
            <a:spLocks noGrp="1" noChangeArrowheads="1"/>
          </p:cNvSpPr>
          <p:nvPr>
            <p:ph type="body" idx="1"/>
          </p:nvPr>
        </p:nvSpPr>
        <p:spPr>
          <a:xfrm>
            <a:off x="1752600" y="2286000"/>
            <a:ext cx="3810000" cy="4114800"/>
          </a:xfrm>
        </p:spPr>
        <p:txBody>
          <a:bodyPr/>
          <a:lstStyle/>
          <a:p>
            <a:pPr eaLnBrk="1" hangingPunct="1"/>
            <a:r>
              <a:rPr lang="en-US" altLang="en-US" smtClean="0">
                <a:latin typeface="Comic Sans MS" pitchFamily="66" charset="0"/>
              </a:rPr>
              <a:t>Drinking Alcohol </a:t>
            </a:r>
          </a:p>
          <a:p>
            <a:pPr eaLnBrk="1" hangingPunct="1"/>
            <a:r>
              <a:rPr lang="en-US" altLang="en-US" smtClean="0">
                <a:latin typeface="Comic Sans MS" pitchFamily="66" charset="0"/>
              </a:rPr>
              <a:t>Voting</a:t>
            </a:r>
          </a:p>
          <a:p>
            <a:pPr eaLnBrk="1" hangingPunct="1"/>
            <a:r>
              <a:rPr lang="en-US" altLang="en-US" smtClean="0">
                <a:latin typeface="Comic Sans MS" pitchFamily="66" charset="0"/>
              </a:rPr>
              <a:t>Tattoo </a:t>
            </a:r>
            <a:r>
              <a:rPr lang="en-US" altLang="en-US" sz="1200" smtClean="0">
                <a:latin typeface="Comic Sans MS" pitchFamily="66" charset="0"/>
              </a:rPr>
              <a:t>w/out parent consent</a:t>
            </a:r>
          </a:p>
          <a:p>
            <a:pPr eaLnBrk="1" hangingPunct="1"/>
            <a:r>
              <a:rPr lang="en-US" altLang="en-US" smtClean="0">
                <a:latin typeface="Comic Sans MS" pitchFamily="66" charset="0"/>
              </a:rPr>
              <a:t>Kindergarten</a:t>
            </a:r>
          </a:p>
          <a:p>
            <a:pPr eaLnBrk="1" hangingPunct="1"/>
            <a:r>
              <a:rPr lang="en-US" altLang="en-US" smtClean="0">
                <a:latin typeface="Comic Sans MS" pitchFamily="66" charset="0"/>
              </a:rPr>
              <a:t>Hunting license</a:t>
            </a:r>
          </a:p>
          <a:p>
            <a:pPr eaLnBrk="1" hangingPunct="1"/>
            <a:r>
              <a:rPr lang="en-US" altLang="en-US" smtClean="0">
                <a:latin typeface="Comic Sans MS" pitchFamily="66" charset="0"/>
              </a:rPr>
              <a:t>Driving</a:t>
            </a:r>
            <a:endParaRPr lang="en-US" altLang="en-US" smtClean="0"/>
          </a:p>
        </p:txBody>
      </p:sp>
      <p:sp>
        <p:nvSpPr>
          <p:cNvPr id="28676" name="Text Box 4"/>
          <p:cNvSpPr txBox="1">
            <a:spLocks noChangeArrowheads="1"/>
          </p:cNvSpPr>
          <p:nvPr/>
        </p:nvSpPr>
        <p:spPr bwMode="auto">
          <a:xfrm>
            <a:off x="228600" y="2209800"/>
            <a:ext cx="1600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dirty="0"/>
              <a:t>21</a:t>
            </a:r>
          </a:p>
          <a:p>
            <a:pPr eaLnBrk="1" hangingPunct="1"/>
            <a:r>
              <a:rPr lang="en-US" altLang="en-US" dirty="0"/>
              <a:t>18</a:t>
            </a:r>
          </a:p>
          <a:p>
            <a:pPr eaLnBrk="1" hangingPunct="1"/>
            <a:r>
              <a:rPr lang="en-US" altLang="en-US" dirty="0"/>
              <a:t>18</a:t>
            </a:r>
          </a:p>
          <a:p>
            <a:pPr eaLnBrk="1" hangingPunct="1"/>
            <a:r>
              <a:rPr lang="en-US" altLang="en-US" dirty="0"/>
              <a:t>5</a:t>
            </a:r>
          </a:p>
          <a:p>
            <a:pPr eaLnBrk="1" hangingPunct="1"/>
            <a:r>
              <a:rPr lang="en-US" altLang="en-US" dirty="0"/>
              <a:t>12/10</a:t>
            </a:r>
          </a:p>
          <a:p>
            <a:pPr eaLnBrk="1" hangingPunct="1"/>
            <a:r>
              <a:rPr lang="en-US" altLang="en-US" dirty="0"/>
              <a:t>16</a:t>
            </a:r>
          </a:p>
        </p:txBody>
      </p:sp>
      <p:sp>
        <p:nvSpPr>
          <p:cNvPr id="28677" name="Text Box 5"/>
          <p:cNvSpPr txBox="1">
            <a:spLocks noChangeArrowheads="1"/>
          </p:cNvSpPr>
          <p:nvPr/>
        </p:nvSpPr>
        <p:spPr bwMode="auto">
          <a:xfrm>
            <a:off x="304800" y="243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sp>
        <p:nvSpPr>
          <p:cNvPr id="28679" name="Text Box 7"/>
          <p:cNvSpPr txBox="1">
            <a:spLocks noChangeArrowheads="1"/>
          </p:cNvSpPr>
          <p:nvPr/>
        </p:nvSpPr>
        <p:spPr bwMode="auto">
          <a:xfrm>
            <a:off x="6400800" y="1447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pic>
        <p:nvPicPr>
          <p:cNvPr id="2868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514600"/>
            <a:ext cx="10048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Text Box 9"/>
          <p:cNvSpPr txBox="1">
            <a:spLocks noChangeArrowheads="1"/>
          </p:cNvSpPr>
          <p:nvPr/>
        </p:nvSpPr>
        <p:spPr bwMode="auto">
          <a:xfrm>
            <a:off x="6629400" y="5105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pic>
        <p:nvPicPr>
          <p:cNvPr id="286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800600"/>
            <a:ext cx="14747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Line 11"/>
          <p:cNvSpPr>
            <a:spLocks noChangeShapeType="1"/>
          </p:cNvSpPr>
          <p:nvPr/>
        </p:nvSpPr>
        <p:spPr bwMode="auto">
          <a:xfrm>
            <a:off x="3657600" y="32766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8684" name="Line 12"/>
          <p:cNvSpPr>
            <a:spLocks noChangeShapeType="1"/>
          </p:cNvSpPr>
          <p:nvPr/>
        </p:nvSpPr>
        <p:spPr bwMode="auto">
          <a:xfrm>
            <a:off x="3733800" y="5562600"/>
            <a:ext cx="2057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944242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latin typeface="Comic Sans MS" pitchFamily="66" charset="0"/>
              </a:rPr>
              <a:t>…more examples…</a:t>
            </a:r>
          </a:p>
        </p:txBody>
      </p:sp>
      <p:sp>
        <p:nvSpPr>
          <p:cNvPr id="32771" name="Rectangle 3"/>
          <p:cNvSpPr>
            <a:spLocks noGrp="1" noChangeArrowheads="1"/>
          </p:cNvSpPr>
          <p:nvPr>
            <p:ph type="body" idx="1"/>
          </p:nvPr>
        </p:nvSpPr>
        <p:spPr>
          <a:xfrm>
            <a:off x="1752600" y="2286000"/>
            <a:ext cx="6553200" cy="4114800"/>
          </a:xfrm>
        </p:spPr>
        <p:txBody>
          <a:bodyPr>
            <a:normAutofit lnSpcReduction="10000"/>
          </a:bodyPr>
          <a:lstStyle/>
          <a:p>
            <a:pPr eaLnBrk="1" hangingPunct="1">
              <a:lnSpc>
                <a:spcPct val="90000"/>
              </a:lnSpc>
            </a:pPr>
            <a:r>
              <a:rPr lang="en-US" altLang="en-US" sz="2800" smtClean="0">
                <a:latin typeface="Comic Sans MS" pitchFamily="66" charset="0"/>
              </a:rPr>
              <a:t>Speedboat 30 HP+</a:t>
            </a:r>
          </a:p>
          <a:p>
            <a:pPr eaLnBrk="1" hangingPunct="1">
              <a:lnSpc>
                <a:spcPct val="90000"/>
              </a:lnSpc>
            </a:pPr>
            <a:r>
              <a:rPr lang="en-US" altLang="en-US" sz="2800" smtClean="0">
                <a:latin typeface="Comic Sans MS" pitchFamily="66" charset="0"/>
              </a:rPr>
              <a:t> “R” movie</a:t>
            </a:r>
          </a:p>
          <a:p>
            <a:pPr eaLnBrk="1" hangingPunct="1">
              <a:lnSpc>
                <a:spcPct val="90000"/>
              </a:lnSpc>
            </a:pPr>
            <a:r>
              <a:rPr lang="en-US" altLang="en-US" sz="2800" smtClean="0">
                <a:latin typeface="Comic Sans MS" pitchFamily="66" charset="0"/>
              </a:rPr>
              <a:t>“Pg 13” movie w/out parents</a:t>
            </a:r>
          </a:p>
          <a:p>
            <a:pPr eaLnBrk="1" hangingPunct="1">
              <a:lnSpc>
                <a:spcPct val="90000"/>
              </a:lnSpc>
            </a:pPr>
            <a:r>
              <a:rPr lang="en-US" altLang="en-US" sz="2800" smtClean="0">
                <a:latin typeface="Comic Sans MS" pitchFamily="66" charset="0"/>
              </a:rPr>
              <a:t> Snowmobile</a:t>
            </a:r>
          </a:p>
          <a:p>
            <a:pPr eaLnBrk="1" hangingPunct="1">
              <a:lnSpc>
                <a:spcPct val="90000"/>
              </a:lnSpc>
            </a:pPr>
            <a:r>
              <a:rPr lang="en-US" altLang="en-US" sz="2800" smtClean="0">
                <a:latin typeface="Comic Sans MS" pitchFamily="66" charset="0"/>
              </a:rPr>
              <a:t> Fishing license</a:t>
            </a:r>
          </a:p>
          <a:p>
            <a:pPr eaLnBrk="1" hangingPunct="1">
              <a:lnSpc>
                <a:spcPct val="90000"/>
              </a:lnSpc>
            </a:pPr>
            <a:r>
              <a:rPr lang="en-US" altLang="en-US" sz="2800" smtClean="0">
                <a:latin typeface="Comic Sans MS" pitchFamily="66" charset="0"/>
              </a:rPr>
              <a:t>Jet Skiing, alone</a:t>
            </a:r>
          </a:p>
          <a:p>
            <a:pPr eaLnBrk="1" hangingPunct="1">
              <a:lnSpc>
                <a:spcPct val="90000"/>
              </a:lnSpc>
            </a:pPr>
            <a:r>
              <a:rPr lang="en-US" altLang="en-US" sz="2800" smtClean="0">
                <a:latin typeface="Comic Sans MS" pitchFamily="66" charset="0"/>
              </a:rPr>
              <a:t>Tobacco</a:t>
            </a:r>
          </a:p>
          <a:p>
            <a:pPr eaLnBrk="1" hangingPunct="1">
              <a:lnSpc>
                <a:spcPct val="90000"/>
              </a:lnSpc>
            </a:pPr>
            <a:r>
              <a:rPr lang="en-US" altLang="en-US" sz="2800" smtClean="0">
                <a:latin typeface="Comic Sans MS" pitchFamily="66" charset="0"/>
              </a:rPr>
              <a:t>Other? President, enlistment, sr. discounts, talking on cell phone while  driving….</a:t>
            </a:r>
            <a:endParaRPr lang="en-US" altLang="en-US" sz="2800" smtClean="0"/>
          </a:p>
        </p:txBody>
      </p:sp>
      <p:sp>
        <p:nvSpPr>
          <p:cNvPr id="32772" name="Text Box 4"/>
          <p:cNvSpPr txBox="1">
            <a:spLocks noChangeArrowheads="1"/>
          </p:cNvSpPr>
          <p:nvPr/>
        </p:nvSpPr>
        <p:spPr bwMode="auto">
          <a:xfrm>
            <a:off x="533400" y="2286000"/>
            <a:ext cx="1295400" cy="32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r>
              <a:rPr lang="en-US" altLang="en-US" sz="2500"/>
              <a:t>12</a:t>
            </a:r>
          </a:p>
          <a:p>
            <a:pPr eaLnBrk="1" hangingPunct="1"/>
            <a:r>
              <a:rPr lang="en-US" altLang="en-US" sz="2500"/>
              <a:t>17</a:t>
            </a:r>
          </a:p>
          <a:p>
            <a:pPr eaLnBrk="1" hangingPunct="1"/>
            <a:r>
              <a:rPr lang="en-US" altLang="en-US" sz="2500"/>
              <a:t>13</a:t>
            </a:r>
          </a:p>
          <a:p>
            <a:pPr eaLnBrk="1" hangingPunct="1"/>
            <a:r>
              <a:rPr lang="en-US" altLang="en-US" sz="2500"/>
              <a:t>12/14</a:t>
            </a:r>
          </a:p>
          <a:p>
            <a:pPr eaLnBrk="1" hangingPunct="1"/>
            <a:r>
              <a:rPr lang="en-US" altLang="en-US" sz="2500"/>
              <a:t>16</a:t>
            </a:r>
          </a:p>
          <a:p>
            <a:pPr eaLnBrk="1" hangingPunct="1"/>
            <a:r>
              <a:rPr lang="en-US" altLang="en-US" sz="2500"/>
              <a:t>14</a:t>
            </a:r>
          </a:p>
          <a:p>
            <a:pPr eaLnBrk="1" hangingPunct="1"/>
            <a:r>
              <a:rPr lang="en-US" altLang="en-US" sz="2500"/>
              <a:t>18</a:t>
            </a:r>
          </a:p>
        </p:txBody>
      </p:sp>
      <p:sp>
        <p:nvSpPr>
          <p:cNvPr id="32773" name="Text Box 5"/>
          <p:cNvSpPr txBox="1">
            <a:spLocks noChangeArrowheads="1"/>
          </p:cNvSpPr>
          <p:nvPr/>
        </p:nvSpPr>
        <p:spPr bwMode="auto">
          <a:xfrm>
            <a:off x="304800" y="243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accent2"/>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accent1"/>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70000"/>
              <a:buFont typeface="Wingdings" pitchFamily="2" charset="2"/>
              <a:buChar char="n"/>
              <a:defRPr sz="2000">
                <a:solidFill>
                  <a:schemeClr val="tx1"/>
                </a:solidFill>
                <a:latin typeface="Tahoma" pitchFamily="34" charset="0"/>
              </a:defRPr>
            </a:lvl4pPr>
            <a:lvl5pPr marL="2057400" indent="-228600" eaLnBrk="0" hangingPunct="0">
              <a:spcBef>
                <a:spcPct val="20000"/>
              </a:spcBef>
              <a:buSzPct val="5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SzPct val="5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n-US" altLang="en-US" sz="2400">
              <a:latin typeface="Times New Roman" charset="0"/>
            </a:endParaRPr>
          </a:p>
        </p:txBody>
      </p:sp>
      <p:pic>
        <p:nvPicPr>
          <p:cNvPr id="153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905000"/>
            <a:ext cx="1703388"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09436">
            <a:off x="5762625" y="4391025"/>
            <a:ext cx="14636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733800"/>
            <a:ext cx="92551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733800"/>
            <a:ext cx="1235075"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3200400"/>
            <a:ext cx="9937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655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folHlink"/>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447800" y="1219200"/>
            <a:ext cx="7086600" cy="762000"/>
          </a:xfrm>
        </p:spPr>
        <p:txBody>
          <a:bodyPr/>
          <a:lstStyle/>
          <a:p>
            <a:pPr algn="l" eaLnBrk="1" hangingPunct="1"/>
            <a:r>
              <a:rPr lang="en-US" altLang="en-US" smtClean="0"/>
              <a:t/>
            </a:r>
            <a:br>
              <a:rPr lang="en-US" altLang="en-US" smtClean="0"/>
            </a:br>
            <a:r>
              <a:rPr lang="en-US" altLang="en-US" sz="3200" smtClean="0">
                <a:solidFill>
                  <a:schemeClr val="bg2"/>
                </a:solidFill>
              </a:rPr>
              <a:t>1 - Chronological</a:t>
            </a:r>
          </a:p>
        </p:txBody>
      </p:sp>
      <p:sp>
        <p:nvSpPr>
          <p:cNvPr id="16387" name="Rectangle 3"/>
          <p:cNvSpPr>
            <a:spLocks noGrp="1" noChangeArrowheads="1"/>
          </p:cNvSpPr>
          <p:nvPr>
            <p:ph type="subTitle" idx="1"/>
          </p:nvPr>
        </p:nvSpPr>
        <p:spPr>
          <a:xfrm>
            <a:off x="1371600" y="3200400"/>
            <a:ext cx="7772400" cy="3276600"/>
          </a:xfrm>
        </p:spPr>
        <p:txBody>
          <a:bodyPr/>
          <a:lstStyle/>
          <a:p>
            <a:pPr algn="l" eaLnBrk="1" hangingPunct="1"/>
            <a:r>
              <a:rPr lang="en-US" altLang="en-US" smtClean="0">
                <a:solidFill>
                  <a:schemeClr val="bg2"/>
                </a:solidFill>
              </a:rPr>
              <a:t>3 – Intellectual</a:t>
            </a:r>
          </a:p>
          <a:p>
            <a:pPr algn="l" eaLnBrk="1" hangingPunct="1"/>
            <a:r>
              <a:rPr lang="en-US" altLang="en-US" smtClean="0">
                <a:solidFill>
                  <a:schemeClr val="bg2"/>
                </a:solidFill>
              </a:rPr>
              <a:t>4 – Emotional</a:t>
            </a:r>
          </a:p>
          <a:p>
            <a:pPr algn="l" eaLnBrk="1" hangingPunct="1"/>
            <a:r>
              <a:rPr lang="en-US" altLang="en-US" smtClean="0">
                <a:solidFill>
                  <a:schemeClr val="bg2"/>
                </a:solidFill>
              </a:rPr>
              <a:t>5 – Social</a:t>
            </a:r>
          </a:p>
          <a:p>
            <a:pPr algn="l" eaLnBrk="1" hangingPunct="1"/>
            <a:r>
              <a:rPr lang="en-US" altLang="en-US" smtClean="0">
                <a:solidFill>
                  <a:schemeClr val="bg2"/>
                </a:solidFill>
              </a:rPr>
              <a:t>6 - Philosophical</a:t>
            </a:r>
          </a:p>
        </p:txBody>
      </p:sp>
      <p:sp>
        <p:nvSpPr>
          <p:cNvPr id="89093" name="Text Box 5"/>
          <p:cNvSpPr txBox="1">
            <a:spLocks noChangeArrowheads="1"/>
          </p:cNvSpPr>
          <p:nvPr/>
        </p:nvSpPr>
        <p:spPr bwMode="auto">
          <a:xfrm>
            <a:off x="1295400" y="2133600"/>
            <a:ext cx="7543800" cy="914400"/>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5400" b="1" dirty="0">
                <a:solidFill>
                  <a:srgbClr val="FF63B1"/>
                </a:solidFill>
                <a:effectLst>
                  <a:outerShdw blurRad="38100" dist="38100" dir="2700000" algn="tl">
                    <a:srgbClr val="000000"/>
                  </a:outerShdw>
                </a:effectLst>
                <a:latin typeface="Comic Sans MS" pitchFamily="66" charset="0"/>
              </a:rPr>
              <a:t>2 – Physical</a:t>
            </a:r>
          </a:p>
        </p:txBody>
      </p:sp>
    </p:spTree>
    <p:extLst>
      <p:ext uri="{BB962C8B-B14F-4D97-AF65-F5344CB8AC3E}">
        <p14:creationId xmlns:p14="http://schemas.microsoft.com/office/powerpoint/2010/main" val="1817098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l" eaLnBrk="1" hangingPunct="1">
              <a:defRPr/>
            </a:pPr>
            <a:r>
              <a:rPr lang="en-US" sz="5400" dirty="0" smtClean="0">
                <a:solidFill>
                  <a:schemeClr val="tx1"/>
                </a:solidFill>
              </a:rPr>
              <a:t>“</a:t>
            </a:r>
            <a:r>
              <a:rPr lang="en-US" sz="5400" u="sng" dirty="0" smtClean="0">
                <a:solidFill>
                  <a:schemeClr val="tx1"/>
                </a:solidFill>
                <a:effectLst>
                  <a:outerShdw blurRad="38100" dist="38100" dir="2700000" algn="tl">
                    <a:srgbClr val="C0C0C0"/>
                  </a:outerShdw>
                </a:effectLst>
              </a:rPr>
              <a:t>Adolescents”……</a:t>
            </a:r>
          </a:p>
        </p:txBody>
      </p:sp>
      <p:sp>
        <p:nvSpPr>
          <p:cNvPr id="17411" name="Rectangle 3"/>
          <p:cNvSpPr>
            <a:spLocks noGrp="1" noChangeArrowheads="1"/>
          </p:cNvSpPr>
          <p:nvPr>
            <p:ph type="body" idx="1"/>
          </p:nvPr>
        </p:nvSpPr>
        <p:spPr>
          <a:solidFill>
            <a:schemeClr val="accent2"/>
          </a:solidFill>
        </p:spPr>
        <p:txBody>
          <a:bodyPr/>
          <a:lstStyle/>
          <a:p>
            <a:pPr eaLnBrk="1" hangingPunct="1">
              <a:lnSpc>
                <a:spcPct val="90000"/>
              </a:lnSpc>
            </a:pPr>
            <a:r>
              <a:rPr lang="en-US" altLang="en-US" sz="6600" smtClean="0">
                <a:solidFill>
                  <a:schemeClr val="accent2"/>
                </a:solidFill>
              </a:rPr>
              <a:t>…….</a:t>
            </a:r>
            <a:r>
              <a:rPr lang="en-US" altLang="en-US" sz="6600" u="sng" smtClean="0"/>
              <a:t>a stage of development between childhood and adulthood</a:t>
            </a:r>
            <a:r>
              <a:rPr lang="en-US" altLang="en-US" sz="6600" smtClean="0">
                <a:solidFill>
                  <a:schemeClr val="accent2"/>
                </a:solidFill>
              </a:rPr>
              <a:t>.</a:t>
            </a:r>
          </a:p>
          <a:p>
            <a:pPr eaLnBrk="1" hangingPunct="1">
              <a:lnSpc>
                <a:spcPct val="90000"/>
              </a:lnSpc>
            </a:pPr>
            <a:endParaRPr lang="en-US" altLang="en-US" smtClean="0">
              <a:solidFill>
                <a:schemeClr val="accent2"/>
              </a:solidFill>
            </a:endParaRPr>
          </a:p>
        </p:txBody>
      </p:sp>
    </p:spTree>
    <p:extLst>
      <p:ext uri="{BB962C8B-B14F-4D97-AF65-F5344CB8AC3E}">
        <p14:creationId xmlns:p14="http://schemas.microsoft.com/office/powerpoint/2010/main" val="1515526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2092</Words>
  <Application>Microsoft Office PowerPoint</Application>
  <PresentationFormat>On-screen Show (4:3)</PresentationFormat>
  <Paragraphs>374</Paragraphs>
  <Slides>59</Slides>
  <Notes>3</Notes>
  <HiddenSlides>0</HiddenSlides>
  <MMClips>0</MMClips>
  <ScaleCrop>false</ScaleCrop>
  <HeadingPairs>
    <vt:vector size="4" baseType="variant">
      <vt:variant>
        <vt:lpstr>Theme</vt:lpstr>
      </vt:variant>
      <vt:variant>
        <vt:i4>8</vt:i4>
      </vt:variant>
      <vt:variant>
        <vt:lpstr>Slide Titles</vt:lpstr>
      </vt:variant>
      <vt:variant>
        <vt:i4>59</vt:i4>
      </vt:variant>
    </vt:vector>
  </HeadingPairs>
  <TitlesOfParts>
    <vt:vector size="67" baseType="lpstr">
      <vt:lpstr>Office Theme</vt:lpstr>
      <vt:lpstr>Citrus</vt:lpstr>
      <vt:lpstr>1_Citrus</vt:lpstr>
      <vt:lpstr>2_Citrus</vt:lpstr>
      <vt:lpstr>3_Citrus</vt:lpstr>
      <vt:lpstr>4_Citrus</vt:lpstr>
      <vt:lpstr>5_Citrus</vt:lpstr>
      <vt:lpstr>6_Citrus</vt:lpstr>
      <vt:lpstr> Areas Of Growth  </vt:lpstr>
      <vt:lpstr>Each teenager:  *is an individual   *unique personality   *special interests   *likes and dislikes.   </vt:lpstr>
      <vt:lpstr> 1 - Chronological</vt:lpstr>
      <vt:lpstr>1- CHRONOLOGICAL </vt:lpstr>
      <vt:lpstr>It’s your birthday!</vt:lpstr>
      <vt:lpstr>Some examples of chronological growth are…</vt:lpstr>
      <vt:lpstr>…more examples…</vt:lpstr>
      <vt:lpstr> 1 - Chronological</vt:lpstr>
      <vt:lpstr>“Adolescents”……</vt:lpstr>
      <vt:lpstr>Puberty</vt:lpstr>
      <vt:lpstr>“Puberty”……</vt:lpstr>
      <vt:lpstr>  </vt:lpstr>
      <vt:lpstr>A HORMONE is …</vt:lpstr>
      <vt:lpstr>Awkwardness /Growth Spurts</vt:lpstr>
      <vt:lpstr>Physical Growth and Development</vt:lpstr>
      <vt:lpstr> Changes for both sexes…..</vt:lpstr>
      <vt:lpstr>Secondary Sexual Characteristics for both genders</vt:lpstr>
      <vt:lpstr>Boys… 12 to 16 years old</vt:lpstr>
      <vt:lpstr>Changes for GIRLS:</vt:lpstr>
      <vt:lpstr>Girls… (10 to 14 years old) </vt:lpstr>
      <vt:lpstr>Menstrual cycle</vt:lpstr>
      <vt:lpstr> 1 – Chronological 2 -  Physical</vt:lpstr>
      <vt:lpstr>Intellectual</vt:lpstr>
      <vt:lpstr>Intellectual</vt:lpstr>
      <vt:lpstr>INTELLECTUAL</vt:lpstr>
      <vt:lpstr>PowerPoint Presentation</vt:lpstr>
      <vt:lpstr>PowerPoint Presentation</vt:lpstr>
      <vt:lpstr>PowerPoint Presentation</vt:lpstr>
      <vt:lpstr>Intellectual</vt:lpstr>
      <vt:lpstr>Intellectual</vt:lpstr>
      <vt:lpstr>Intellectual</vt:lpstr>
      <vt:lpstr>Intellectual</vt:lpstr>
      <vt:lpstr>Intellectual</vt:lpstr>
      <vt:lpstr>PowerPoint Presentation</vt:lpstr>
      <vt:lpstr> 1 – Chronological 2 – Physical 3 – Intellectual</vt:lpstr>
      <vt:lpstr>4 - EMOTIONAL</vt:lpstr>
      <vt:lpstr>Emotional…</vt:lpstr>
      <vt:lpstr>Emotional Growth</vt:lpstr>
      <vt:lpstr> 1 – Chronological 2 – Physical 3 – Intellectual 4 – Emotional</vt:lpstr>
      <vt:lpstr> 1 – Chronological 2 – Physical 3 – Intellectual 4 – Emotional</vt:lpstr>
      <vt:lpstr>5 - SOCIAL</vt:lpstr>
      <vt:lpstr>Social…</vt:lpstr>
      <vt:lpstr>Social…</vt:lpstr>
      <vt:lpstr>Social…</vt:lpstr>
      <vt:lpstr>Social</vt:lpstr>
      <vt:lpstr> 1 - Chronological</vt:lpstr>
      <vt:lpstr>6 - PHILOSOPHICAL</vt:lpstr>
      <vt:lpstr>PHILOSOPHICAL</vt:lpstr>
      <vt:lpstr>PowerPoint Presentation</vt:lpstr>
      <vt:lpstr>The Tasks of adolescents..</vt:lpstr>
      <vt:lpstr>8 Developmental Tasks for Adolescents</vt:lpstr>
      <vt:lpstr>1. Achieving new and more mature age group.</vt:lpstr>
      <vt:lpstr>2. Achieving a masculine or feminine social role.</vt:lpstr>
      <vt:lpstr>3. Accepting one’s physique. </vt:lpstr>
      <vt:lpstr>4. Achieving emotional independence from parents and other adults.</vt:lpstr>
      <vt:lpstr>5. Preparing for marriage and family life. </vt:lpstr>
      <vt:lpstr>6. Preparing for an economic career.</vt:lpstr>
      <vt:lpstr>7. Acquiring a set of values.</vt:lpstr>
      <vt:lpstr>8. Desiring and achieving socially responsible behavior.</vt:lpstr>
    </vt:vector>
  </TitlesOfParts>
  <Company>ISD 206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Areas Of Growth  </dc:title>
  <dc:creator>Empting Susan</dc:creator>
  <cp:lastModifiedBy>Empting Susan</cp:lastModifiedBy>
  <cp:revision>19</cp:revision>
  <dcterms:created xsi:type="dcterms:W3CDTF">2015-02-11T20:31:53Z</dcterms:created>
  <dcterms:modified xsi:type="dcterms:W3CDTF">2015-02-12T18:27:05Z</dcterms:modified>
</cp:coreProperties>
</file>